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17" r:id="rId2"/>
    <p:sldId id="324" r:id="rId3"/>
    <p:sldId id="327" r:id="rId4"/>
    <p:sldId id="288" r:id="rId5"/>
    <p:sldId id="329" r:id="rId6"/>
    <p:sldId id="287" r:id="rId7"/>
    <p:sldId id="295" r:id="rId8"/>
    <p:sldId id="296" r:id="rId9"/>
    <p:sldId id="297" r:id="rId10"/>
    <p:sldId id="298" r:id="rId11"/>
    <p:sldId id="293" r:id="rId12"/>
    <p:sldId id="337" r:id="rId13"/>
    <p:sldId id="338" r:id="rId14"/>
    <p:sldId id="395" r:id="rId15"/>
    <p:sldId id="342" r:id="rId16"/>
    <p:sldId id="343" r:id="rId17"/>
    <p:sldId id="346" r:id="rId18"/>
    <p:sldId id="347" r:id="rId19"/>
    <p:sldId id="350" r:id="rId20"/>
    <p:sldId id="351" r:id="rId21"/>
    <p:sldId id="353" r:id="rId22"/>
    <p:sldId id="399" r:id="rId23"/>
    <p:sldId id="356" r:id="rId24"/>
    <p:sldId id="401" r:id="rId25"/>
    <p:sldId id="403" r:id="rId26"/>
    <p:sldId id="400" r:id="rId27"/>
    <p:sldId id="357" r:id="rId28"/>
    <p:sldId id="358" r:id="rId29"/>
    <p:sldId id="405" r:id="rId30"/>
    <p:sldId id="332" r:id="rId31"/>
    <p:sldId id="334" r:id="rId32"/>
    <p:sldId id="408" r:id="rId33"/>
    <p:sldId id="407" r:id="rId34"/>
    <p:sldId id="335" r:id="rId35"/>
    <p:sldId id="406" r:id="rId36"/>
    <p:sldId id="326" r:id="rId37"/>
    <p:sldId id="321" r:id="rId38"/>
    <p:sldId id="323" r:id="rId39"/>
    <p:sldId id="276" r:id="rId4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illet , Julie" initials="J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C00"/>
    <a:srgbClr val="00B04F"/>
    <a:srgbClr val="45B5C7"/>
    <a:srgbClr val="CCFFCC"/>
    <a:srgbClr val="D0E3EA"/>
    <a:srgbClr val="E9F1F5"/>
    <a:srgbClr val="FF7C80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8" autoAdjust="0"/>
  </p:normalViewPr>
  <p:slideViewPr>
    <p:cSldViewPr>
      <p:cViewPr>
        <p:scale>
          <a:sx n="80" d="100"/>
          <a:sy n="80" d="100"/>
        </p:scale>
        <p:origin x="-179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Feuil1!$A$6</c:f>
              <c:strCache>
                <c:ptCount val="1"/>
                <c:pt idx="0">
                  <c:v>Cadres de santé</c:v>
                </c:pt>
              </c:strCache>
            </c:strRef>
          </c:tx>
          <c:spPr>
            <a:noFill/>
            <a:ln w="38100">
              <a:solidFill>
                <a:schemeClr val="accent5"/>
              </a:solidFill>
            </a:ln>
          </c:spPr>
          <c:cat>
            <c:strRef>
              <c:f>Feuil1!$B$5:$G$5</c:f>
              <c:strCache>
                <c:ptCount val="6"/>
                <c:pt idx="0">
                  <c:v>Déroulement démarche</c:v>
                </c:pt>
                <c:pt idx="1">
                  <c:v>Aide management</c:v>
                </c:pt>
                <c:pt idx="2">
                  <c:v>Apports de la démarche</c:v>
                </c:pt>
                <c:pt idx="3">
                  <c:v>Moyens alloués à la suite</c:v>
                </c:pt>
                <c:pt idx="4">
                  <c:v>Implication direction</c:v>
                </c:pt>
                <c:pt idx="5">
                  <c:v>Recommandations</c:v>
                </c:pt>
              </c:strCache>
            </c:strRef>
          </c:cat>
          <c:val>
            <c:numRef>
              <c:f>Feuil1!$B$6:$G$6</c:f>
              <c:numCache>
                <c:formatCode>General</c:formatCode>
                <c:ptCount val="6"/>
                <c:pt idx="0">
                  <c:v>85</c:v>
                </c:pt>
                <c:pt idx="1">
                  <c:v>77</c:v>
                </c:pt>
                <c:pt idx="2">
                  <c:v>76</c:v>
                </c:pt>
                <c:pt idx="3">
                  <c:v>67</c:v>
                </c:pt>
                <c:pt idx="4">
                  <c:v>77</c:v>
                </c:pt>
                <c:pt idx="5">
                  <c:v>81</c:v>
                </c:pt>
              </c:numCache>
            </c:numRef>
          </c:val>
        </c:ser>
        <c:ser>
          <c:idx val="1"/>
          <c:order val="1"/>
          <c:tx>
            <c:strRef>
              <c:f>Feuil1!$A$7</c:f>
              <c:strCache>
                <c:ptCount val="1"/>
                <c:pt idx="0">
                  <c:v>Médecins</c:v>
                </c:pt>
              </c:strCache>
            </c:strRef>
          </c:tx>
          <c:spPr>
            <a:noFill/>
            <a:ln w="38100">
              <a:solidFill>
                <a:srgbClr val="00B050"/>
              </a:solidFill>
            </a:ln>
          </c:spPr>
          <c:cat>
            <c:strRef>
              <c:f>Feuil1!$B$5:$G$5</c:f>
              <c:strCache>
                <c:ptCount val="6"/>
                <c:pt idx="0">
                  <c:v>Déroulement démarche</c:v>
                </c:pt>
                <c:pt idx="1">
                  <c:v>Aide management</c:v>
                </c:pt>
                <c:pt idx="2">
                  <c:v>Apports de la démarche</c:v>
                </c:pt>
                <c:pt idx="3">
                  <c:v>Moyens alloués à la suite</c:v>
                </c:pt>
                <c:pt idx="4">
                  <c:v>Implication direction</c:v>
                </c:pt>
                <c:pt idx="5">
                  <c:v>Recommandations</c:v>
                </c:pt>
              </c:strCache>
            </c:strRef>
          </c:cat>
          <c:val>
            <c:numRef>
              <c:f>Feuil1!$B$7:$G$7</c:f>
              <c:numCache>
                <c:formatCode>General</c:formatCode>
                <c:ptCount val="6"/>
                <c:pt idx="0">
                  <c:v>80</c:v>
                </c:pt>
                <c:pt idx="1">
                  <c:v>75</c:v>
                </c:pt>
                <c:pt idx="2">
                  <c:v>71</c:v>
                </c:pt>
                <c:pt idx="3">
                  <c:v>59</c:v>
                </c:pt>
                <c:pt idx="4">
                  <c:v>74</c:v>
                </c:pt>
                <c:pt idx="5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632384"/>
        <c:axId val="219633920"/>
      </c:radarChart>
      <c:catAx>
        <c:axId val="21963238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219633920"/>
        <c:crosses val="autoZero"/>
        <c:auto val="1"/>
        <c:lblAlgn val="ctr"/>
        <c:lblOffset val="100"/>
        <c:noMultiLvlLbl val="0"/>
      </c:catAx>
      <c:valAx>
        <c:axId val="21963392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219632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52043024412617"/>
          <c:y val="0.43053797593918136"/>
          <c:w val="0.10603627672661046"/>
          <c:h val="7.593501515704603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97567-690E-4222-B659-7B703DCEF64D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0AD78-34B8-4F1D-A0BC-093D45B471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01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D5B-DC42-4AEA-A36D-50E8DA4DA2D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9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1409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808312"/>
          </a:xfrm>
        </p:spPr>
        <p:txBody>
          <a:bodyPr anchor="b"/>
          <a:lstStyle>
            <a:lvl1pPr>
              <a:defRPr b="1" cap="small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980656"/>
            <a:ext cx="7776864" cy="10325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05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F40-C2DC-4DEB-BAE3-49708D0B187B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7BBE-E06E-45EA-965A-E5E82D540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0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F40-C2DC-4DEB-BAE3-49708D0B187B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7BBE-E06E-45EA-965A-E5E82D540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66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352928" cy="792088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352928" cy="547260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llipse 6"/>
          <p:cNvSpPr/>
          <p:nvPr userDrawn="1"/>
        </p:nvSpPr>
        <p:spPr>
          <a:xfrm>
            <a:off x="8532440" y="4689176"/>
            <a:ext cx="324000" cy="3240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 userDrawn="1"/>
        </p:nvSpPr>
        <p:spPr>
          <a:xfrm>
            <a:off x="8532440" y="5217235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 userDrawn="1"/>
        </p:nvSpPr>
        <p:spPr>
          <a:xfrm>
            <a:off x="8532440" y="5745294"/>
            <a:ext cx="324000" cy="32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 userDrawn="1"/>
        </p:nvSpPr>
        <p:spPr>
          <a:xfrm>
            <a:off x="8532440" y="6273352"/>
            <a:ext cx="324000" cy="324000"/>
          </a:xfrm>
          <a:prstGeom prst="ellipse">
            <a:avLst/>
          </a:prstGeom>
          <a:solidFill>
            <a:srgbClr val="339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26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F40-C2DC-4DEB-BAE3-49708D0B187B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7BBE-E06E-45EA-965A-E5E82D540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28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F40-C2DC-4DEB-BAE3-49708D0B187B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7BBE-E06E-45EA-965A-E5E82D540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14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F40-C2DC-4DEB-BAE3-49708D0B187B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7BBE-E06E-45EA-965A-E5E82D540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78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F40-C2DC-4DEB-BAE3-49708D0B187B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7BBE-E06E-45EA-965A-E5E82D540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86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F40-C2DC-4DEB-BAE3-49708D0B187B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7BBE-E06E-45EA-965A-E5E82D540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53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F40-C2DC-4DEB-BAE3-49708D0B187B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7BBE-E06E-45EA-965A-E5E82D540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15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F40-C2DC-4DEB-BAE3-49708D0B187B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7BBE-E06E-45EA-965A-E5E82D540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58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88F40-C2DC-4DEB-BAE3-49708D0B187B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47BBE-E06E-45EA-965A-E5E82D540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71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himirisk.f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morange@chu-grenoble.fr" TargetMode="External"/><Relationship Id="rId2" Type="http://schemas.openxmlformats.org/officeDocument/2006/relationships/hyperlink" Target="mailto:jpavillet1@chu-grenoble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orsosa.f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160239"/>
          </a:xfrm>
        </p:spPr>
        <p:txBody>
          <a:bodyPr>
            <a:normAutofit/>
          </a:bodyPr>
          <a:lstStyle/>
          <a:p>
            <a:r>
              <a:rPr lang="fr-FR" sz="3800" dirty="0">
                <a:effectLst/>
              </a:rPr>
              <a:t>Démarches et outils dédiés à la prévention des risques professionnels dans les établissements de soins</a:t>
            </a:r>
            <a:endParaRPr lang="fr-FR" sz="38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07504" y="3429000"/>
            <a:ext cx="8928992" cy="2016224"/>
          </a:xfrm>
        </p:spPr>
        <p:txBody>
          <a:bodyPr>
            <a:normAutofit fontScale="92500" lnSpcReduction="10000"/>
          </a:bodyPr>
          <a:lstStyle/>
          <a:p>
            <a:r>
              <a:rPr lang="fr-FR" sz="3200" dirty="0" smtClean="0"/>
              <a:t>Présentation des démarches ORSOSA / </a:t>
            </a:r>
            <a:r>
              <a:rPr lang="fr-FR" sz="3200" dirty="0" err="1" smtClean="0"/>
              <a:t>ChimiRisk</a:t>
            </a:r>
            <a:endParaRPr lang="fr-FR" sz="3200" dirty="0"/>
          </a:p>
          <a:p>
            <a:r>
              <a:rPr lang="fr-FR" sz="3200" dirty="0" smtClean="0"/>
              <a:t>et de la plateforme </a:t>
            </a:r>
            <a:r>
              <a:rPr lang="fr-FR" sz="3200" dirty="0" err="1" smtClean="0"/>
              <a:t>Hop’Risk</a:t>
            </a:r>
            <a:endParaRPr lang="fr-FR" sz="3200" dirty="0" smtClean="0"/>
          </a:p>
          <a:p>
            <a:endParaRPr lang="fr-FR" dirty="0" smtClean="0"/>
          </a:p>
          <a:p>
            <a:r>
              <a:rPr lang="fr-FR" sz="1800" i="1" dirty="0" smtClean="0"/>
              <a:t>Julie Pavillet – Psychologue du Travail / Ergonome</a:t>
            </a:r>
          </a:p>
          <a:p>
            <a:r>
              <a:rPr lang="fr-FR" sz="1800" i="1" dirty="0" smtClean="0"/>
              <a:t>Marjorie Orange – Ingénieur Santé Sécurité Environnement</a:t>
            </a:r>
            <a:endParaRPr lang="fr-FR" sz="18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19271"/>
            <a:ext cx="1872208" cy="69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56605"/>
            <a:ext cx="889447" cy="65752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30" y="5831559"/>
            <a:ext cx="966842" cy="70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\\exploitation.chug.alp\FLDRDR$\FRCHUG8\morange\My Documents\ERC\Application internet\Développement de l'application\Logo\GIFlogoColorSmall.g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5" b="14954"/>
          <a:stretch/>
        </p:blipFill>
        <p:spPr bwMode="auto">
          <a:xfrm>
            <a:off x="1799397" y="5881684"/>
            <a:ext cx="1548467" cy="607367"/>
          </a:xfrm>
          <a:prstGeom prst="rect">
            <a:avLst/>
          </a:prstGeom>
          <a:noFill/>
          <a:extLst/>
        </p:spPr>
      </p:pic>
      <p:pic>
        <p:nvPicPr>
          <p:cNvPr id="10" name="Picture 2" descr="\\exploitation.chug.alp\FLDRDR$\FRCHUG8\jpavillet1\My Documents\CHU CH périph\CHU Grenoble\Logo CHUG\logoA-CHU-we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36" y="5836842"/>
            <a:ext cx="741544" cy="69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4</a:t>
            </a:r>
            <a:r>
              <a:rPr lang="fr-FR" dirty="0" smtClean="0"/>
              <a:t>. Accompagnement et suivi des 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7591" y="836712"/>
            <a:ext cx="5472841" cy="5688632"/>
          </a:xfrm>
        </p:spPr>
        <p:txBody>
          <a:bodyPr>
            <a:normAutofit/>
          </a:bodyPr>
          <a:lstStyle/>
          <a:p>
            <a:pPr marL="285750" indent="-285750"/>
            <a:endParaRPr lang="fr-FR" b="1" dirty="0" smtClean="0"/>
          </a:p>
          <a:p>
            <a:pPr marL="285750" indent="-285750"/>
            <a:r>
              <a:rPr lang="fr-FR" b="1" dirty="0" smtClean="0"/>
              <a:t>Suivi </a:t>
            </a:r>
            <a:r>
              <a:rPr lang="fr-FR" b="1" dirty="0"/>
              <a:t>des actions de prévention </a:t>
            </a:r>
            <a:r>
              <a:rPr lang="fr-FR" dirty="0" smtClean="0"/>
              <a:t>(arbitrairement à 6 mois, modulable en fonction des actions et priorités actées)</a:t>
            </a:r>
          </a:p>
          <a:p>
            <a:pPr marL="285750" indent="-285750"/>
            <a:endParaRPr lang="fr-FR" i="1" dirty="0" smtClean="0"/>
          </a:p>
          <a:p>
            <a:pPr marL="285750" indent="-285750"/>
            <a:r>
              <a:rPr lang="fr-FR" dirty="0" smtClean="0"/>
              <a:t>En fonction des actions et des besoins, réalisations </a:t>
            </a:r>
            <a:r>
              <a:rPr lang="fr-FR" b="1" dirty="0" smtClean="0"/>
              <a:t>d’accompagnement sur mesure </a:t>
            </a:r>
            <a:r>
              <a:rPr lang="fr-FR" dirty="0" smtClean="0"/>
              <a:t>de type :</a:t>
            </a:r>
          </a:p>
          <a:p>
            <a:pPr marL="685800" lvl="1"/>
            <a:r>
              <a:rPr lang="fr-FR" b="1" dirty="0" smtClean="0"/>
              <a:t>formations actions </a:t>
            </a:r>
            <a:r>
              <a:rPr lang="fr-FR" dirty="0" smtClean="0"/>
              <a:t>(communication, dynamique d’équipe…)</a:t>
            </a:r>
          </a:p>
          <a:p>
            <a:pPr marL="685800" lvl="1"/>
            <a:r>
              <a:rPr lang="fr-FR" dirty="0"/>
              <a:t>é</a:t>
            </a:r>
            <a:r>
              <a:rPr lang="fr-FR" dirty="0" smtClean="0"/>
              <a:t>tude de </a:t>
            </a:r>
            <a:r>
              <a:rPr lang="fr-FR" b="1" dirty="0" smtClean="0"/>
              <a:t>besoins spécifiques </a:t>
            </a:r>
            <a:r>
              <a:rPr lang="fr-FR" dirty="0" smtClean="0"/>
              <a:t>(ex : évolution des piluliers, des écrases-médicaments…)</a:t>
            </a:r>
          </a:p>
          <a:p>
            <a:pPr marL="685800" lvl="1"/>
            <a:r>
              <a:rPr lang="fr-FR" dirty="0"/>
              <a:t>m</a:t>
            </a:r>
            <a:r>
              <a:rPr lang="fr-FR" dirty="0" smtClean="0"/>
              <a:t>ise en place de </a:t>
            </a:r>
            <a:r>
              <a:rPr lang="fr-FR" b="1" dirty="0" smtClean="0"/>
              <a:t>groupes de réflexion </a:t>
            </a:r>
            <a:r>
              <a:rPr lang="fr-FR" dirty="0" smtClean="0"/>
              <a:t>sur des thématiques spécifiques</a:t>
            </a:r>
          </a:p>
          <a:p>
            <a:pPr marL="685800" lvl="1"/>
            <a:r>
              <a:rPr lang="fr-FR" dirty="0" smtClean="0"/>
              <a:t>…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192502" y="1711365"/>
            <a:ext cx="2723313" cy="3528392"/>
            <a:chOff x="6804248" y="1556792"/>
            <a:chExt cx="2088231" cy="2592288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6804248" y="1556792"/>
              <a:ext cx="2088231" cy="2592288"/>
            </a:xfrm>
            <a:prstGeom prst="roundRect">
              <a:avLst/>
            </a:prstGeom>
            <a:solidFill>
              <a:srgbClr val="C2DC5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fr-FR" sz="17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Accompagnement des actions et suivi</a:t>
              </a:r>
            </a:p>
            <a:p>
              <a:pPr algn="ctr"/>
              <a:endParaRPr lang="fr-FR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Picture 8" descr="\\exploitation.chug.alp\FLDRDR$\FRCHUG8\jpavillet1\My Documents\Mes images\541c01bb59d7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963" y="1813555"/>
              <a:ext cx="1450800" cy="1450800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58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nationale de satisfaction ORSOSA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5496" y="908719"/>
            <a:ext cx="835292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Focus CHUGA :</a:t>
            </a:r>
          </a:p>
          <a:p>
            <a:r>
              <a:rPr lang="fr-FR" dirty="0" smtClean="0"/>
              <a:t>Evaluation transmise à l’ensemble des cadres de santé et médecins référents </a:t>
            </a:r>
          </a:p>
          <a:p>
            <a:r>
              <a:rPr lang="fr-FR" dirty="0" smtClean="0"/>
              <a:t>(≈ 60% réponses)</a:t>
            </a:r>
          </a:p>
          <a:p>
            <a:endParaRPr lang="fr-FR" sz="2000" dirty="0" smtClean="0"/>
          </a:p>
          <a:p>
            <a:endParaRPr lang="fr-FR" sz="1600" i="1" dirty="0" smtClean="0"/>
          </a:p>
          <a:p>
            <a:endParaRPr lang="fr-FR" sz="1600" i="1" dirty="0"/>
          </a:p>
          <a:p>
            <a:endParaRPr lang="fr-FR" sz="1600" i="1" dirty="0" smtClean="0"/>
          </a:p>
          <a:p>
            <a:endParaRPr lang="fr-FR" sz="1600" i="1" dirty="0"/>
          </a:p>
          <a:p>
            <a:endParaRPr lang="fr-FR" sz="1600" i="1" dirty="0" smtClean="0"/>
          </a:p>
          <a:p>
            <a:endParaRPr lang="fr-FR" sz="1600" i="1" dirty="0"/>
          </a:p>
          <a:p>
            <a:endParaRPr lang="fr-FR" sz="1600" i="1" dirty="0" smtClean="0"/>
          </a:p>
          <a:p>
            <a:endParaRPr lang="fr-FR" sz="1600" i="1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1600" b="1" dirty="0" smtClean="0"/>
          </a:p>
          <a:p>
            <a:r>
              <a:rPr lang="fr-FR" sz="2000" dirty="0" smtClean="0"/>
              <a:t> </a:t>
            </a:r>
          </a:p>
          <a:p>
            <a:endParaRPr lang="fr-FR" sz="1600" i="1" dirty="0" smtClean="0"/>
          </a:p>
          <a:p>
            <a:r>
              <a:rPr lang="fr-FR" sz="1200" i="1" dirty="0" smtClean="0"/>
              <a:t>Evaluation réalisée par un prestataire extérieur (</a:t>
            </a:r>
            <a:r>
              <a:rPr lang="fr-FR" sz="1200" i="1" dirty="0" err="1" smtClean="0"/>
              <a:t>Floralis</a:t>
            </a:r>
            <a:r>
              <a:rPr lang="fr-FR" sz="1200" i="1" dirty="0" smtClean="0"/>
              <a:t>)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894056"/>
              </p:ext>
            </p:extLst>
          </p:nvPr>
        </p:nvGraphicFramePr>
        <p:xfrm>
          <a:off x="251520" y="1124744"/>
          <a:ext cx="979239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27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800199"/>
          </a:xfrm>
        </p:spPr>
        <p:txBody>
          <a:bodyPr/>
          <a:lstStyle/>
          <a:p>
            <a:r>
              <a:rPr lang="fr-FR" dirty="0" err="1" smtClean="0"/>
              <a:t>ChimiRisk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1032520"/>
          </a:xfrm>
        </p:spPr>
        <p:txBody>
          <a:bodyPr>
            <a:noAutofit/>
          </a:bodyPr>
          <a:lstStyle/>
          <a:p>
            <a:r>
              <a:rPr lang="fr-FR" sz="3200" dirty="0" smtClean="0"/>
              <a:t>Outil de prévention des risques chimiques</a:t>
            </a:r>
            <a:endParaRPr lang="fr-FR" sz="3200" dirty="0"/>
          </a:p>
        </p:txBody>
      </p:sp>
      <p:pic>
        <p:nvPicPr>
          <p:cNvPr id="6" name="Picture 2" descr="\\exploitation.chug.alp\FLDRDR$\FRCHUG8\morange\My Documents\_RISQUE CHIMIQUE\ChimiRisk\Développement de l'application\Logo\GIFlogoColorLarge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8" b="18478"/>
          <a:stretch/>
        </p:blipFill>
        <p:spPr bwMode="auto">
          <a:xfrm>
            <a:off x="2987824" y="4797152"/>
            <a:ext cx="3168352" cy="12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\\exploitation.chug.alp\FLDRDR$\FRCHUG8\morange\My Documents\_RISQUE CHIMIQUE\ChimiRisk\Développement de l'application\Photos\chimiris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2251"/>
            <a:ext cx="2304256" cy="117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</a:t>
            </a:r>
            <a:r>
              <a:rPr lang="fr-FR" dirty="0" err="1" smtClean="0"/>
              <a:t>ChimiRisk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136904" cy="5472608"/>
          </a:xfrm>
        </p:spPr>
        <p:txBody>
          <a:bodyPr>
            <a:normAutofit fontScale="92500" lnSpcReduction="10000"/>
          </a:bodyPr>
          <a:lstStyle/>
          <a:p>
            <a:r>
              <a:rPr lang="fr-FR" u="sng" dirty="0" smtClean="0"/>
              <a:t>Réponse </a:t>
            </a:r>
            <a:r>
              <a:rPr lang="fr-FR" u="sng" dirty="0"/>
              <a:t>aux enjeux hospitaliers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Présence de </a:t>
            </a:r>
            <a:r>
              <a:rPr lang="fr-FR" b="1" dirty="0"/>
              <a:t>produits CMR </a:t>
            </a:r>
            <a:r>
              <a:rPr lang="fr-FR" dirty="0"/>
              <a:t>(Cancérogènes, Mutagènes, toxiques pour le Reproduction) : laboratoires, cytotoxiques …</a:t>
            </a:r>
          </a:p>
          <a:p>
            <a:pPr lvl="1"/>
            <a:r>
              <a:rPr lang="fr-FR" dirty="0"/>
              <a:t>Présence de produits chimiques dans </a:t>
            </a:r>
            <a:r>
              <a:rPr lang="fr-FR" b="1" dirty="0"/>
              <a:t>plusieurs types de secteurs </a:t>
            </a:r>
            <a:r>
              <a:rPr lang="fr-FR" dirty="0"/>
              <a:t>: laboratoires, blocs opératoires, cytotoxiques, services techniques, nettoyage/entretien, blanchisserie …</a:t>
            </a:r>
          </a:p>
          <a:p>
            <a:pPr lvl="1"/>
            <a:r>
              <a:rPr lang="fr-FR" dirty="0"/>
              <a:t>Utilisation de </a:t>
            </a:r>
            <a:r>
              <a:rPr lang="fr-FR" b="1" dirty="0"/>
              <a:t>nombreux </a:t>
            </a:r>
            <a:r>
              <a:rPr lang="fr-FR" b="1" dirty="0" err="1"/>
              <a:t>reprotoxiques</a:t>
            </a:r>
            <a:r>
              <a:rPr lang="fr-FR" b="1" dirty="0"/>
              <a:t> </a:t>
            </a:r>
            <a:r>
              <a:rPr lang="fr-FR" dirty="0"/>
              <a:t>dans un </a:t>
            </a:r>
            <a:r>
              <a:rPr lang="fr-FR" b="1" dirty="0"/>
              <a:t>milieu très féminisé</a:t>
            </a:r>
          </a:p>
          <a:p>
            <a:pPr lvl="1"/>
            <a:r>
              <a:rPr lang="fr-FR" dirty="0"/>
              <a:t>Complexité d’assurer la </a:t>
            </a:r>
            <a:r>
              <a:rPr lang="fr-FR" b="1" dirty="0"/>
              <a:t>traçabilité des expositions </a:t>
            </a:r>
            <a:r>
              <a:rPr lang="fr-FR" dirty="0"/>
              <a:t>accentuée par le </a:t>
            </a:r>
            <a:r>
              <a:rPr lang="fr-FR" b="1" dirty="0"/>
              <a:t>fort </a:t>
            </a:r>
            <a:r>
              <a:rPr lang="fr-FR" b="1" dirty="0" smtClean="0"/>
              <a:t>turn-over </a:t>
            </a:r>
            <a:r>
              <a:rPr lang="fr-FR" dirty="0" smtClean="0"/>
              <a:t>(pénibilité)</a:t>
            </a:r>
          </a:p>
          <a:p>
            <a:pPr lvl="1"/>
            <a:endParaRPr lang="fr-FR" dirty="0" smtClean="0"/>
          </a:p>
          <a:p>
            <a:r>
              <a:rPr lang="fr-FR" u="sng" dirty="0" smtClean="0"/>
              <a:t>Réponse aux enjeux réglementaires</a:t>
            </a:r>
            <a:r>
              <a:rPr lang="fr-FR" dirty="0" smtClean="0"/>
              <a:t> :</a:t>
            </a:r>
          </a:p>
          <a:p>
            <a:pPr lvl="1"/>
            <a:r>
              <a:rPr lang="fr-FR" b="1" dirty="0"/>
              <a:t>Document Unique </a:t>
            </a:r>
            <a:r>
              <a:rPr lang="fr-FR" dirty="0"/>
              <a:t>d’Evaluation des Risques Professionnels</a:t>
            </a:r>
          </a:p>
          <a:p>
            <a:pPr lvl="1"/>
            <a:r>
              <a:rPr lang="fr-FR" dirty="0"/>
              <a:t>Programme annuel de prévention des risques (</a:t>
            </a:r>
            <a:r>
              <a:rPr lang="fr-FR" b="1" dirty="0"/>
              <a:t>PAPRIPACT</a:t>
            </a:r>
            <a:r>
              <a:rPr lang="fr-FR" dirty="0"/>
              <a:t>)</a:t>
            </a:r>
          </a:p>
          <a:p>
            <a:pPr lvl="1"/>
            <a:r>
              <a:rPr lang="fr-FR" b="1" dirty="0"/>
              <a:t>Certification HAS </a:t>
            </a:r>
            <a:r>
              <a:rPr lang="fr-FR" dirty="0"/>
              <a:t>: Santé et Sécurité au Travail / Qualité de Vie au </a:t>
            </a:r>
            <a:r>
              <a:rPr lang="fr-FR" dirty="0" smtClean="0"/>
              <a:t>Travail</a:t>
            </a:r>
          </a:p>
          <a:p>
            <a:pPr lvl="1"/>
            <a:endParaRPr lang="fr-FR" dirty="0"/>
          </a:p>
          <a:p>
            <a:r>
              <a:rPr lang="fr-FR" dirty="0" smtClean="0"/>
              <a:t>Application réalisée avec </a:t>
            </a:r>
            <a:r>
              <a:rPr lang="fr-FR" dirty="0"/>
              <a:t>le soutien financier du FNP de la CNRACL </a:t>
            </a:r>
            <a:r>
              <a:rPr lang="fr-FR" dirty="0" smtClean="0"/>
              <a:t>et disponible sur : </a:t>
            </a:r>
            <a:r>
              <a:rPr lang="fr-FR" sz="2600" b="1" dirty="0" smtClean="0">
                <a:hlinkClick r:id="rId2"/>
              </a:rPr>
              <a:t>www.chimirisk.fr</a:t>
            </a:r>
            <a:endParaRPr lang="fr-FR" sz="2600" b="1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44824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5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forts de </a:t>
            </a:r>
            <a:r>
              <a:rPr lang="fr-FR" dirty="0" err="1"/>
              <a:t>ChimiRisk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2200" dirty="0"/>
              <a:t>Méthode d’évaluation et application </a:t>
            </a:r>
            <a:r>
              <a:rPr lang="fr-FR" b="1" dirty="0"/>
              <a:t>dédiées aux établissements de santé</a:t>
            </a:r>
            <a:r>
              <a:rPr lang="fr-FR" sz="2200" dirty="0"/>
              <a:t>, développée par des toxicologues et ingénieurs hygiène sécurité d’établissements de santé</a:t>
            </a:r>
          </a:p>
          <a:p>
            <a:pPr>
              <a:spcBef>
                <a:spcPts val="1800"/>
              </a:spcBef>
            </a:pPr>
            <a:r>
              <a:rPr lang="fr-FR" sz="2200" dirty="0"/>
              <a:t>Démarche </a:t>
            </a:r>
            <a:r>
              <a:rPr lang="fr-FR" b="1" dirty="0"/>
              <a:t>de terrain</a:t>
            </a:r>
            <a:r>
              <a:rPr lang="fr-FR" dirty="0"/>
              <a:t> </a:t>
            </a:r>
            <a:r>
              <a:rPr lang="fr-FR" sz="2200" dirty="0"/>
              <a:t>avec </a:t>
            </a:r>
            <a:r>
              <a:rPr lang="fr-FR" b="1" dirty="0"/>
              <a:t>dimension médicale forte </a:t>
            </a:r>
            <a:r>
              <a:rPr lang="fr-FR" sz="2200" dirty="0"/>
              <a:t>permettant une identification  rapide d’</a:t>
            </a:r>
            <a:r>
              <a:rPr lang="fr-FR" b="1" dirty="0"/>
              <a:t>axes de prévention concrets</a:t>
            </a:r>
          </a:p>
          <a:p>
            <a:pPr>
              <a:spcBef>
                <a:spcPts val="1800"/>
              </a:spcBef>
            </a:pPr>
            <a:r>
              <a:rPr lang="fr-FR" b="1" dirty="0"/>
              <a:t>Validation dans plusieurs CHU et CH </a:t>
            </a:r>
            <a:r>
              <a:rPr lang="fr-FR" sz="2200" dirty="0"/>
              <a:t>(laboratoires, blocs, pharmacie, services techniques, blanchisserie …)</a:t>
            </a:r>
          </a:p>
          <a:p>
            <a:pPr>
              <a:spcBef>
                <a:spcPts val="1800"/>
              </a:spcBef>
            </a:pPr>
            <a:r>
              <a:rPr lang="fr-FR" sz="2200" dirty="0"/>
              <a:t>Application internet : import/export des données, simple d’utilisation, recherches </a:t>
            </a:r>
            <a:r>
              <a:rPr lang="fr-FR" sz="2200" dirty="0" err="1"/>
              <a:t>multi-critères</a:t>
            </a:r>
            <a:r>
              <a:rPr lang="fr-FR" sz="2200" dirty="0"/>
              <a:t>, traçabilité des données, accessibilité, sécurisation des données …</a:t>
            </a:r>
          </a:p>
          <a:p>
            <a:endParaRPr lang="fr-FR" sz="2200" dirty="0"/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34280"/>
            <a:ext cx="868511" cy="86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05" y="5723135"/>
            <a:ext cx="1205197" cy="80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4015" y="5723135"/>
            <a:ext cx="1222002" cy="80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6393" y="5723135"/>
            <a:ext cx="1296144" cy="80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5723135"/>
            <a:ext cx="1141966" cy="80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5719260"/>
            <a:ext cx="1158109" cy="80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0"/>
          <a:stretch/>
        </p:blipFill>
        <p:spPr bwMode="auto">
          <a:xfrm>
            <a:off x="1246758" y="5723135"/>
            <a:ext cx="1092994" cy="80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5723135"/>
            <a:ext cx="1163758" cy="80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10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964488" cy="792088"/>
          </a:xfrm>
        </p:spPr>
        <p:txBody>
          <a:bodyPr>
            <a:normAutofit/>
          </a:bodyPr>
          <a:lstStyle/>
          <a:p>
            <a:r>
              <a:rPr lang="fr-FR" sz="2800" dirty="0"/>
              <a:t>Démarche d’évaluation du risque chimique avec </a:t>
            </a:r>
            <a:r>
              <a:rPr lang="fr-FR" sz="2800" dirty="0" err="1"/>
              <a:t>ChimiRisk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1950" indent="-361950">
              <a:buClrTx/>
              <a:buFont typeface="+mj-lt"/>
              <a:buAutoNum type="arabicPeriod"/>
            </a:pPr>
            <a:r>
              <a:rPr lang="fr-FR" dirty="0"/>
              <a:t>Identification des dangers des produits utilisés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361950" indent="-361950">
              <a:buClrTx/>
              <a:buFont typeface="+mj-lt"/>
              <a:buAutoNum type="arabicPeriod"/>
            </a:pPr>
            <a:r>
              <a:rPr lang="fr-FR" dirty="0"/>
              <a:t>Evaluation des risques :</a:t>
            </a:r>
          </a:p>
          <a:p>
            <a:pPr marL="895350" lvl="1" indent="-352425">
              <a:buClrTx/>
              <a:buFont typeface="+mj-lt"/>
              <a:buAutoNum type="alphaLcPeriod"/>
            </a:pPr>
            <a:r>
              <a:rPr lang="fr-FR" dirty="0"/>
              <a:t>Observations sur le terrain des postes de travail</a:t>
            </a:r>
          </a:p>
          <a:p>
            <a:pPr marL="895350" lvl="1" indent="-352425">
              <a:buClrTx/>
              <a:buFont typeface="+mj-lt"/>
              <a:buAutoNum type="alphaLcPeriod"/>
            </a:pPr>
            <a:r>
              <a:rPr lang="fr-FR" dirty="0"/>
              <a:t>Saisie dans l’outil </a:t>
            </a:r>
            <a:r>
              <a:rPr lang="fr-FR" dirty="0" err="1"/>
              <a:t>ChimiRisk</a:t>
            </a:r>
            <a:endParaRPr lang="fr-FR" dirty="0"/>
          </a:p>
          <a:p>
            <a:pPr marL="895350" lvl="1" indent="-352425">
              <a:buClrTx/>
              <a:buFont typeface="+mj-lt"/>
              <a:buAutoNum type="alphaLcPeriod"/>
            </a:pPr>
            <a:r>
              <a:rPr lang="fr-FR" dirty="0"/>
              <a:t>Hiérarchisation des situations selon les niveaux de </a:t>
            </a:r>
            <a:r>
              <a:rPr lang="fr-FR" dirty="0" smtClean="0"/>
              <a:t>risque</a:t>
            </a:r>
          </a:p>
          <a:p>
            <a:pPr marL="895350" lvl="1" indent="-352425">
              <a:buClrTx/>
              <a:buFont typeface="+mj-lt"/>
              <a:buAutoNum type="alphaLcPeriod"/>
            </a:pPr>
            <a:r>
              <a:rPr lang="fr-FR" dirty="0" smtClean="0"/>
              <a:t>Eventuellement, réalisation de mesures atmosphériques</a:t>
            </a:r>
            <a:endParaRPr lang="fr-FR" dirty="0"/>
          </a:p>
          <a:p>
            <a:pPr marL="914400" lvl="1" indent="-514350">
              <a:buFont typeface="+mj-lt"/>
              <a:buAutoNum type="alphaLcPeriod"/>
            </a:pPr>
            <a:endParaRPr lang="fr-FR" dirty="0"/>
          </a:p>
          <a:p>
            <a:pPr marL="361950" indent="-361950">
              <a:buClrTx/>
              <a:buFont typeface="+mj-lt"/>
              <a:buAutoNum type="arabicPeriod"/>
            </a:pPr>
            <a:r>
              <a:rPr lang="fr-FR" dirty="0"/>
              <a:t>Rédaction d’un plan d’actions afin de réduire les risques et améliorer les conditions de travail :</a:t>
            </a:r>
          </a:p>
          <a:p>
            <a:pPr marL="895350" lvl="1" indent="-352425">
              <a:buClrTx/>
              <a:buFont typeface="+mj-lt"/>
              <a:buAutoNum type="alphaLcPeriod"/>
            </a:pPr>
            <a:r>
              <a:rPr lang="fr-FR" dirty="0"/>
              <a:t>Elaboration de préconisations par la médecine du travail</a:t>
            </a:r>
          </a:p>
          <a:p>
            <a:pPr marL="895350" lvl="1" indent="-352425">
              <a:buClrTx/>
              <a:buFont typeface="+mj-lt"/>
              <a:buAutoNum type="alphaLcPeriod"/>
            </a:pPr>
            <a:r>
              <a:rPr lang="fr-FR" dirty="0"/>
              <a:t>Validation des actions avec </a:t>
            </a:r>
            <a:r>
              <a:rPr lang="fr-FR" dirty="0" smtClean="0"/>
              <a:t>l’encadrement et l’équipe</a:t>
            </a:r>
          </a:p>
          <a:p>
            <a:pPr marL="495300" indent="-352425">
              <a:buFont typeface="+mj-lt"/>
              <a:buAutoNum type="arabicPeriod"/>
            </a:pPr>
            <a:endParaRPr lang="fr-FR" dirty="0"/>
          </a:p>
          <a:p>
            <a:pPr marL="495300" indent="-352425">
              <a:buFont typeface="+mj-lt"/>
              <a:buAutoNum type="arabicPeriod"/>
            </a:pPr>
            <a:r>
              <a:rPr lang="fr-FR" dirty="0" smtClean="0"/>
              <a:t>Surveillance des expositions</a:t>
            </a:r>
            <a:endParaRPr lang="fr-FR" dirty="0"/>
          </a:p>
          <a:p>
            <a:endParaRPr lang="fr-FR" dirty="0"/>
          </a:p>
        </p:txBody>
      </p:sp>
      <p:pic>
        <p:nvPicPr>
          <p:cNvPr id="4" name="Picture 5" descr="Chimirisk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910848" cy="34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X:\Medecine du Travail des Personnels Hospitaliers\Equipe pluri + médecins\Interventions hors DU\Hop'Risk\ChimiRisk\Images\bonhomme-fil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30" y="2420888"/>
            <a:ext cx="1152129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:\Medecine du Travail des Personnels Hospitaliers\Equipe pluri + médecins\Interventions hors DU\Hop'Risk\ChimiRisk\Images\checkli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124744"/>
            <a:ext cx="1064287" cy="9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X:\Medecine du Travail des Personnels Hospitaliers\Equipe pluri + médecins\Interventions hors DU\Hop'Risk\ChimiRisk\Images\Casse-tete_Puzzle-et-bonhommes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4288" y="4560125"/>
            <a:ext cx="1208303" cy="9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X:\Medecine du Travail des Personnels Hospitaliers\Equipe pluri + médecins\Interventions hors DU\Hop'Risk\ChimiRisk\Images\Bonhomme-surveillan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57" y="5661248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Identification des dangers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75856" y="1556792"/>
            <a:ext cx="5400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Recensement des produits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possibilité d’import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à partir d’un inventaire existant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Accès à une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 de produits partagée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entre utilisateurs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Accès à une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 de substances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avec classification CMR* et VLEP**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Prise en compte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médicaments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(cytotoxiques …)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Hiérarchisation des dangers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à partir de  l’ancien et du nouvel étiquetage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Edition de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notices de poste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48064" y="6251151"/>
            <a:ext cx="3132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*CMR : Cancérogène Mutagène </a:t>
            </a:r>
            <a:r>
              <a:rPr lang="fr-FR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Reprotoxique</a:t>
            </a:r>
            <a:endParaRPr lang="fr-FR" sz="11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**VLEP : Valeur Limite d’Exposition Professionnelle</a:t>
            </a:r>
            <a:endParaRPr lang="fr-FR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1" y="1740916"/>
            <a:ext cx="2868991" cy="36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Identification </a:t>
            </a:r>
            <a:r>
              <a:rPr lang="fr-FR" dirty="0"/>
              <a:t>des dangers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fr-FR" dirty="0"/>
              <a:t>Inventaire des produits réalisés à partir </a:t>
            </a:r>
            <a:r>
              <a:rPr lang="fr-FR" dirty="0" smtClean="0"/>
              <a:t>des commandes</a:t>
            </a:r>
          </a:p>
          <a:p>
            <a:pPr>
              <a:spcBef>
                <a:spcPts val="1800"/>
              </a:spcBef>
              <a:buClrTx/>
            </a:pPr>
            <a:r>
              <a:rPr lang="fr-FR" dirty="0" smtClean="0"/>
              <a:t>Récupération </a:t>
            </a:r>
            <a:r>
              <a:rPr lang="fr-FR" dirty="0"/>
              <a:t>des Fiches de Données de Sécurité (FDS) et saisie </a:t>
            </a:r>
            <a:r>
              <a:rPr lang="fr-FR" dirty="0" smtClean="0"/>
              <a:t>dans </a:t>
            </a:r>
            <a:r>
              <a:rPr lang="fr-FR" dirty="0"/>
              <a:t>l’outil </a:t>
            </a:r>
            <a:r>
              <a:rPr lang="fr-FR" dirty="0" err="1"/>
              <a:t>ChimiRisk</a:t>
            </a:r>
            <a:r>
              <a:rPr lang="fr-FR" dirty="0"/>
              <a:t> pour déterminer les niveaux de </a:t>
            </a:r>
            <a:r>
              <a:rPr lang="fr-FR" dirty="0" smtClean="0"/>
              <a:t>danger</a:t>
            </a:r>
            <a:endParaRPr lang="fr-FR" dirty="0"/>
          </a:p>
          <a:p>
            <a:pPr>
              <a:spcBef>
                <a:spcPts val="1800"/>
              </a:spcBef>
              <a:buClrTx/>
            </a:pPr>
            <a:r>
              <a:rPr lang="fr-FR" dirty="0"/>
              <a:t>Effets sur la santé déterminés à partir des FDS, en 9 indices de danger :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ClrTx/>
            </a:pPr>
            <a:r>
              <a:rPr lang="fr-FR" dirty="0"/>
              <a:t>Produits classés selon leur niveau de dangerosité :</a:t>
            </a:r>
          </a:p>
          <a:p>
            <a:endParaRPr lang="fr-FR" sz="22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r="16681" b="17165"/>
          <a:stretch/>
        </p:blipFill>
        <p:spPr bwMode="auto">
          <a:xfrm>
            <a:off x="1891632" y="3284984"/>
            <a:ext cx="4408560" cy="174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1" r="29164" b="27384"/>
          <a:stretch/>
        </p:blipFill>
        <p:spPr bwMode="auto">
          <a:xfrm>
            <a:off x="2915816" y="5733256"/>
            <a:ext cx="2476870" cy="84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24136" cy="62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0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Evaluation des risques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929339" y="1628800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Hiérarchisation des risques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voie d’absorption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inhalatoire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cutanée, oculaire) 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 poste de travail, par analyse, par produit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Possibilité d’ajouter des étapes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Mise en évidence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risque CMR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Méthode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adaptée aux différents secteurs des établissements de santé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basée sur des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critères simples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(danger, quantité, fréquence, procédé, protections respiratoire, cutanée et oculaire)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Extraction des données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7" y="1990466"/>
            <a:ext cx="2501255" cy="31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380312" y="4581128"/>
            <a:ext cx="1763688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Evaluation des </a:t>
            </a:r>
            <a:r>
              <a:rPr lang="fr-FR" dirty="0" smtClean="0"/>
              <a:t>risques : Méthode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6286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755602"/>
              </p:ext>
            </p:extLst>
          </p:nvPr>
        </p:nvGraphicFramePr>
        <p:xfrm>
          <a:off x="683569" y="2708920"/>
          <a:ext cx="3429024" cy="72000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794938"/>
                <a:gridCol w="2134020"/>
                <a:gridCol w="500066"/>
              </a:tblGrid>
              <a:tr h="180000">
                <a:tc>
                  <a:txBody>
                    <a:bodyPr/>
                    <a:lstStyle/>
                    <a:p>
                      <a:pPr algn="ctr" fontAlgn="t"/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ill Sans MT" pitchFamily="34" charset="0"/>
                        </a:rPr>
                        <a:t>Score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Fréquence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Moins </a:t>
                      </a:r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d'une fois par semaine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Une </a:t>
                      </a:r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 plusieurs fois par semaine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Une </a:t>
                      </a:r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 plusieurs fois par jour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658163"/>
              </p:ext>
            </p:extLst>
          </p:nvPr>
        </p:nvGraphicFramePr>
        <p:xfrm>
          <a:off x="683568" y="3465064"/>
          <a:ext cx="3429025" cy="54000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794938"/>
                <a:gridCol w="2134021"/>
                <a:gridCol w="500066"/>
              </a:tblGrid>
              <a:tr h="18000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Quantité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&lt; </a:t>
                      </a:r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100 </a:t>
                      </a:r>
                      <a:r>
                        <a:rPr lang="fr-FR" sz="10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mL</a:t>
                      </a:r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ou g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100 </a:t>
                      </a:r>
                      <a:r>
                        <a:rPr lang="pt-B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mL ou g - 1 L ou kg</a:t>
                      </a:r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fr-FR" sz="1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&gt; </a:t>
                      </a:r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 L ou kg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717824"/>
              </p:ext>
            </p:extLst>
          </p:nvPr>
        </p:nvGraphicFramePr>
        <p:xfrm>
          <a:off x="683568" y="4036151"/>
          <a:ext cx="3429025" cy="833009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794938"/>
                <a:gridCol w="2134021"/>
                <a:gridCol w="500066"/>
              </a:tblGrid>
              <a:tr h="30058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Procédé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Evaporation </a:t>
                      </a:r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à partir d'un contenant ouvert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Agitation </a:t>
                      </a:r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sans transvasement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fr-FR" sz="1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Transvasement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fr-FR" sz="1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Pulvérisation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95536" y="2349088"/>
            <a:ext cx="4032448" cy="273609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95536" y="2060848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 d’Exposition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536" y="244237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IE = 0,1*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Sfréq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Sqté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Sproc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268760"/>
            <a:ext cx="4032448" cy="5760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5536" y="980728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 de Danger 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4372" y="1412776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 = 10</a:t>
            </a:r>
            <a:r>
              <a:rPr lang="fr-FR" sz="1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niveau de danger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49076" y="1268760"/>
            <a:ext cx="4143404" cy="381642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749076" y="980728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 de Protection 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49076" y="1434262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 =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Sprotection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865659"/>
              </p:ext>
            </p:extLst>
          </p:nvPr>
        </p:nvGraphicFramePr>
        <p:xfrm>
          <a:off x="4891951" y="1902595"/>
          <a:ext cx="3857653" cy="1238453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793228"/>
                <a:gridCol w="2492921"/>
                <a:gridCol w="571504"/>
              </a:tblGrid>
              <a:tr h="107992">
                <a:tc>
                  <a:txBody>
                    <a:bodyPr/>
                    <a:lstStyle/>
                    <a:p>
                      <a:pPr algn="ctr" fontAlgn="t"/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Score</a:t>
                      </a:r>
                      <a:endParaRPr lang="fr-FR" sz="1000" b="0" i="0" u="none" strike="noStrike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rowSpan="6"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Respiratoire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Boîte à gants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fr-FR" sz="1000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-3</a:t>
                      </a:r>
                      <a:endParaRPr lang="fr-FR" sz="1000" b="0" i="0" u="none" strike="noStrik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Sorbonne de laboratoire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fr-FR" sz="1000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-2</a:t>
                      </a:r>
                      <a:endParaRPr lang="fr-FR" sz="1000" b="0" i="0" u="none" strike="noStrik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Hotte chimique à filtre/cartouche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5.10</a:t>
                      </a:r>
                      <a:r>
                        <a:rPr lang="fr-FR" sz="1000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-2</a:t>
                      </a:r>
                      <a:endParaRPr lang="fr-FR" sz="1000" b="0" i="0" u="none" strike="noStrik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Extraction locale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fr-FR" sz="1000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-1</a:t>
                      </a:r>
                      <a:endParaRPr lang="fr-FR" sz="1000" b="0" i="0" u="none" strike="noStrik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Ventilation générale mécanique ou naturelle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5.10</a:t>
                      </a:r>
                      <a:r>
                        <a:rPr lang="fr-FR" sz="1000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-1</a:t>
                      </a:r>
                      <a:endParaRPr lang="fr-FR" sz="1000" b="0" i="0" u="none" strike="noStrik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Milieu confiné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fr-FR" sz="1000" b="0" i="0" u="none" strike="noStrik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412741"/>
              </p:ext>
            </p:extLst>
          </p:nvPr>
        </p:nvGraphicFramePr>
        <p:xfrm>
          <a:off x="4891951" y="3285064"/>
          <a:ext cx="3857653" cy="72000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793228"/>
                <a:gridCol w="2492921"/>
                <a:gridCol w="571504"/>
              </a:tblGrid>
              <a:tr h="180000">
                <a:tc rowSpan="4"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Cutanée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Boîte à gants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fr-FR" sz="1000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-3</a:t>
                      </a:r>
                      <a:endParaRPr lang="fr-FR" sz="1000" b="0" i="0" u="none" strike="noStrik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Gants adaptés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fr-FR" sz="1000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-2</a:t>
                      </a:r>
                      <a:endParaRPr lang="fr-FR" sz="1000" b="0" i="0" u="none" strike="noStrik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Crème barrière ou gants mal adaptés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fr-FR" sz="1000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-1</a:t>
                      </a:r>
                      <a:endParaRPr lang="fr-FR" sz="1000" b="0" i="0" u="none" strike="noStrik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pas de gants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425211"/>
              </p:ext>
            </p:extLst>
          </p:nvPr>
        </p:nvGraphicFramePr>
        <p:xfrm>
          <a:off x="4891951" y="4149160"/>
          <a:ext cx="3857653" cy="72000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793228"/>
                <a:gridCol w="2492921"/>
                <a:gridCol w="571504"/>
              </a:tblGrid>
              <a:tr h="180000">
                <a:tc rowSpan="4"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Oculaire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Boîte à gants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fr-FR" sz="1000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-3</a:t>
                      </a:r>
                      <a:endParaRPr lang="fr-FR" sz="1000" b="0" i="0" u="none" strike="noStrik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Lunettes de sécurité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fr-FR" sz="1000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-2</a:t>
                      </a:r>
                      <a:endParaRPr lang="fr-FR" sz="1000" b="0" i="0" u="none" strike="noStrik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Vitre de </a:t>
                      </a:r>
                      <a:r>
                        <a:rPr lang="fr-FR" sz="10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sorbonne</a:t>
                      </a:r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baissée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fr-FR" sz="1000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-1</a:t>
                      </a:r>
                      <a:endParaRPr lang="fr-FR" sz="1000" b="0" i="0" u="none" strike="noStrik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pas de protection oculaire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53" marR="6053" marT="60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899592" y="5579367"/>
            <a:ext cx="6231636" cy="10354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899592" y="5301208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 de Risque 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154564" y="5865167"/>
            <a:ext cx="211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 = ID*IE*IP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842533"/>
              </p:ext>
            </p:extLst>
          </p:nvPr>
        </p:nvGraphicFramePr>
        <p:xfrm>
          <a:off x="3458820" y="5731355"/>
          <a:ext cx="3384376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2448272"/>
              </a:tblGrid>
              <a:tr h="119256">
                <a:tc>
                  <a:txBody>
                    <a:bodyPr/>
                    <a:lstStyle/>
                    <a:p>
                      <a:pPr algn="r"/>
                      <a:r>
                        <a:rPr lang="fr-FR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IR &lt; 4</a:t>
                      </a:r>
                      <a:endParaRPr lang="fr-F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Situation non</a:t>
                      </a:r>
                      <a:r>
                        <a:rPr lang="fr-FR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prioritaire (r</a:t>
                      </a:r>
                      <a:r>
                        <a:rPr lang="fr-FR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isque faible)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188208">
                <a:tc>
                  <a:txBody>
                    <a:bodyPr/>
                    <a:lstStyle/>
                    <a:p>
                      <a:pPr algn="r"/>
                      <a:r>
                        <a:rPr lang="fr-FR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 ≤ IR &lt; 40</a:t>
                      </a:r>
                      <a:endParaRPr lang="fr-F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Situation intermédiaire (risque modéré)</a:t>
                      </a:r>
                      <a:endParaRPr lang="fr-F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IR ≥ 40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Situation prioritaire (risque élevé)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43829"/>
              </p:ext>
            </p:extLst>
          </p:nvPr>
        </p:nvGraphicFramePr>
        <p:xfrm>
          <a:off x="2627784" y="1426605"/>
          <a:ext cx="1584175" cy="31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"/>
                <a:gridCol w="216024"/>
                <a:gridCol w="216024"/>
                <a:gridCol w="216024"/>
                <a:gridCol w="216024"/>
              </a:tblGrid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Niveau de danger :</a:t>
                      </a:r>
                      <a:endParaRPr lang="fr-FR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fr-F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fr-F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fr-F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7236296" y="5760839"/>
            <a:ext cx="19082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Renaud Persoons</a:t>
            </a:r>
            <a:r>
              <a:rPr lang="fr-FR" sz="13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Marjorie Orange </a:t>
            </a:r>
            <a:endParaRPr lang="fr-FR" sz="13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[2013]</a:t>
            </a:r>
            <a:endParaRPr lang="fr-FR" sz="13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232247"/>
          </a:xfrm>
        </p:spPr>
        <p:txBody>
          <a:bodyPr>
            <a:normAutofit/>
          </a:bodyPr>
          <a:lstStyle/>
          <a:p>
            <a:r>
              <a:rPr lang="fr-FR" sz="4800" dirty="0" smtClean="0"/>
              <a:t>Démarche de Prévention ORSOSA</a:t>
            </a:r>
            <a:endParaRPr lang="fr-FR" sz="48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6864" cy="103252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Prévention des RPS et des TMS</a:t>
            </a:r>
            <a:endParaRPr lang="fr-FR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085184"/>
            <a:ext cx="185073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Rédaction de plans d’action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555776" y="1412776"/>
            <a:ext cx="604867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Synthèse graphique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permettant de cibler les axes de prévention, au niveau de l’établissement, des pôles ou mêmes des unités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Exemple d’actions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issues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démarche </a:t>
            </a:r>
            <a:r>
              <a:rPr lang="fr-F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ChimiRisk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Réalisation d’une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formation au risque chimique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pour les agents du service sécurité incendie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Installation d’une hotte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pour la préparation des gélules à façon pour la pédiatrie (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pharmacotechnie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Installation d’un bras aspirant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la pose d’électrodes avec du collodion (produit à base d’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ether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Stockage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produits inflammables (alcool 70°) dans des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armoires ventilées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 la plateforme logistique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Remplacement d’un ancien module de désinfection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 endoscopes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2376264" cy="30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Surveillance des expositions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141076" y="1736516"/>
            <a:ext cx="597666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Réalisation des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fiches individuelles d’exposition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Import des données à partir des fichiers RH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Affichage par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activités ou par produits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Recherche d’une substance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spécifique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Affichage/masquage des produits faiblement dangereux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pour la réalisation de mesures atmosphériques et/ou biologiques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pour la surveillance médicale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1" y="1772816"/>
            <a:ext cx="267316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1520" y="692697"/>
            <a:ext cx="8640960" cy="2232247"/>
          </a:xfrm>
        </p:spPr>
        <p:txBody>
          <a:bodyPr/>
          <a:lstStyle/>
          <a:p>
            <a:r>
              <a:rPr lang="fr-FR" dirty="0" smtClean="0"/>
              <a:t>Retour d’Expérience du déploiement d’ORSOSA et de </a:t>
            </a:r>
            <a:r>
              <a:rPr lang="fr-FR" dirty="0" err="1" smtClean="0"/>
              <a:t>ChimiRisk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683568" y="3548608"/>
            <a:ext cx="7776864" cy="103252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Exemple du laboratoire de contrôle qualité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72" y="5085184"/>
            <a:ext cx="1826140" cy="1349976"/>
          </a:xfrm>
          <a:prstGeom prst="rect">
            <a:avLst/>
          </a:prstGeom>
        </p:spPr>
      </p:pic>
      <p:pic>
        <p:nvPicPr>
          <p:cNvPr id="8" name="Picture 2" descr="\\exploitation.chug.alp\FLDRDR$\FRCHUG8\morange\My Documents\_RISQUE CHIMIQUE\ChimiRisk\Développement de l'application\Logo\GIFlogoColorLarge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8" b="18478"/>
          <a:stretch/>
        </p:blipFill>
        <p:spPr bwMode="auto">
          <a:xfrm>
            <a:off x="5292080" y="5085184"/>
            <a:ext cx="3168352" cy="12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déploiement ORSOSA / </a:t>
            </a:r>
            <a:r>
              <a:rPr lang="fr-FR" dirty="0" err="1" smtClean="0"/>
              <a:t>ChimiRisk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Laboratoire de contrôle qualité</a:t>
            </a:r>
            <a:r>
              <a:rPr lang="fr-FR" dirty="0" smtClean="0"/>
              <a:t> (LCQ):</a:t>
            </a:r>
            <a:endParaRPr lang="fr-FR" u="sng" dirty="0" smtClean="0"/>
          </a:p>
          <a:p>
            <a:pPr lvl="1">
              <a:spcBef>
                <a:spcPts val="1800"/>
              </a:spcBef>
            </a:pPr>
            <a:r>
              <a:rPr lang="fr-FR" dirty="0" smtClean="0"/>
              <a:t>Activité : contrôle </a:t>
            </a:r>
            <a:r>
              <a:rPr lang="fr-FR" dirty="0"/>
              <a:t>des préparations faites </a:t>
            </a:r>
            <a:r>
              <a:rPr lang="fr-FR" dirty="0" smtClean="0"/>
              <a:t>en </a:t>
            </a:r>
            <a:r>
              <a:rPr lang="fr-FR" dirty="0" err="1" smtClean="0"/>
              <a:t>pharmacotechnie</a:t>
            </a:r>
            <a:r>
              <a:rPr lang="fr-FR" dirty="0" smtClean="0"/>
              <a:t>, des </a:t>
            </a:r>
            <a:r>
              <a:rPr lang="fr-FR" dirty="0"/>
              <a:t>gaz médicaux </a:t>
            </a:r>
            <a:r>
              <a:rPr lang="fr-FR" dirty="0" smtClean="0"/>
              <a:t>et des hémodialyses</a:t>
            </a:r>
          </a:p>
          <a:p>
            <a:pPr lvl="1">
              <a:spcBef>
                <a:spcPts val="1200"/>
              </a:spcBef>
            </a:pPr>
            <a:r>
              <a:rPr lang="fr-FR" dirty="0" smtClean="0"/>
              <a:t>Personnel :</a:t>
            </a:r>
          </a:p>
          <a:p>
            <a:pPr lvl="2"/>
            <a:r>
              <a:rPr lang="fr-FR" dirty="0" smtClean="0"/>
              <a:t>1 technicienne de laboratoire</a:t>
            </a:r>
          </a:p>
          <a:p>
            <a:pPr lvl="2"/>
            <a:r>
              <a:rPr lang="fr-FR" dirty="0" smtClean="0"/>
              <a:t>2 préparatrices en pharmacie (remplacement technicienne)</a:t>
            </a:r>
          </a:p>
          <a:p>
            <a:pPr lvl="2"/>
            <a:r>
              <a:rPr lang="fr-FR" dirty="0" smtClean="0"/>
              <a:t>1 pharmacienne (sur plusieurs secteurs)</a:t>
            </a:r>
          </a:p>
          <a:p>
            <a:pPr lvl="2"/>
            <a:r>
              <a:rPr lang="fr-FR" dirty="0" smtClean="0"/>
              <a:t>1 cadre de santé (sur l’ensemble du pôle Pharmacie)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97633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5381"/>
            <a:ext cx="3959322" cy="223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4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Déploiement d’ORSOSA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6" y="1125538"/>
            <a:ext cx="7844649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19" y="4983214"/>
            <a:ext cx="3150201" cy="175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Déploiement d’ORSOSA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352928" cy="4968552"/>
          </a:xfrm>
        </p:spPr>
        <p:txBody>
          <a:bodyPr/>
          <a:lstStyle/>
          <a:p>
            <a:r>
              <a:rPr lang="fr-FR" dirty="0" smtClean="0"/>
              <a:t>Réalisation d’observations de l’activité</a:t>
            </a:r>
          </a:p>
          <a:p>
            <a:pPr lvl="1"/>
            <a:r>
              <a:rPr lang="fr-FR" dirty="0" smtClean="0"/>
              <a:t>Enrichissement des propositions d’action</a:t>
            </a:r>
          </a:p>
          <a:p>
            <a:pPr lvl="2"/>
            <a:r>
              <a:rPr lang="fr-FR" dirty="0" smtClean="0"/>
              <a:t>En lien avec le matériel</a:t>
            </a:r>
            <a:endParaRPr lang="fr-FR" dirty="0"/>
          </a:p>
          <a:p>
            <a:pPr lvl="3"/>
            <a:r>
              <a:rPr lang="fr-FR" dirty="0" smtClean="0"/>
              <a:t>Acquérir une poire avec roulette</a:t>
            </a:r>
          </a:p>
          <a:p>
            <a:pPr lvl="3"/>
            <a:r>
              <a:rPr lang="fr-FR" dirty="0" smtClean="0"/>
              <a:t>Tester un tapis antifatigue</a:t>
            </a:r>
          </a:p>
          <a:p>
            <a:pPr lvl="3"/>
            <a:endParaRPr lang="fr-FR" dirty="0" smtClean="0"/>
          </a:p>
          <a:p>
            <a:pPr lvl="2"/>
            <a:r>
              <a:rPr lang="fr-FR" dirty="0" smtClean="0"/>
              <a:t>En lien avec l’espace de travail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En lien avec l’organisation du travail</a:t>
            </a:r>
          </a:p>
          <a:p>
            <a:pPr lvl="3"/>
            <a:r>
              <a:rPr lang="fr-FR" dirty="0"/>
              <a:t>Mettre à jour les fiches de traçabilité / fabrication (idéalement informatiser l’ensemble)</a:t>
            </a:r>
          </a:p>
          <a:p>
            <a:pPr lvl="3"/>
            <a:r>
              <a:rPr lang="fr-FR" dirty="0"/>
              <a:t>Optimiser les déplacements</a:t>
            </a:r>
            <a:endParaRPr lang="fr-FR" dirty="0" smtClean="0"/>
          </a:p>
          <a:p>
            <a:pPr marL="914400" lvl="2" indent="0">
              <a:buNone/>
            </a:pP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4644008" y="3560941"/>
            <a:ext cx="2232248" cy="869027"/>
            <a:chOff x="5052051" y="1484784"/>
            <a:chExt cx="3771089" cy="2828317"/>
          </a:xfrm>
        </p:grpSpPr>
        <p:pic>
          <p:nvPicPr>
            <p:cNvPr id="6" name="Picture 3" descr="P:\Medecine du Travail des Personnels Hospitaliers\Equipe pluri + médecins\ORSOSA V3\Déploiement\Pharmacie\Pharmacotechnie\LCQ\Observations\Photos\DSCN011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051" y="1484784"/>
              <a:ext cx="3771089" cy="282831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Explosion 1 6"/>
            <p:cNvSpPr/>
            <p:nvPr/>
          </p:nvSpPr>
          <p:spPr>
            <a:xfrm>
              <a:off x="6084168" y="2708920"/>
              <a:ext cx="720080" cy="720080"/>
            </a:xfrm>
            <a:prstGeom prst="irregularSeal1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>
              <a:off x="7308304" y="2348880"/>
              <a:ext cx="72008" cy="144016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7524328" y="2780928"/>
              <a:ext cx="216024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69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Déploiement de </a:t>
            </a:r>
            <a:r>
              <a:rPr lang="fr-FR" dirty="0" err="1" smtClean="0"/>
              <a:t>ChimiRisk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133 </a:t>
            </a:r>
            <a:r>
              <a:rPr lang="fr-FR" dirty="0"/>
              <a:t>produits dangereux répertoriés, dont </a:t>
            </a:r>
            <a:r>
              <a:rPr lang="fr-FR" dirty="0" smtClean="0"/>
              <a:t>de nombreux principes actifs</a:t>
            </a:r>
          </a:p>
          <a:p>
            <a:endParaRPr lang="fr-FR" dirty="0"/>
          </a:p>
          <a:p>
            <a:r>
              <a:rPr lang="fr-FR" dirty="0"/>
              <a:t>Une centaine d’instructions de travail </a:t>
            </a:r>
            <a:r>
              <a:rPr lang="fr-FR" dirty="0" smtClean="0"/>
              <a:t>étudiées :</a:t>
            </a:r>
          </a:p>
          <a:p>
            <a:pPr lvl="1"/>
            <a:r>
              <a:rPr lang="fr-FR" dirty="0"/>
              <a:t>Préparation des réactifs utilisés au LCQ pour la réalisation des contrôles</a:t>
            </a:r>
          </a:p>
          <a:p>
            <a:pPr lvl="1"/>
            <a:r>
              <a:rPr lang="fr-FR" dirty="0"/>
              <a:t>Dosage par spectrophotométrie UV/Visible</a:t>
            </a:r>
          </a:p>
          <a:p>
            <a:pPr lvl="1"/>
            <a:r>
              <a:rPr lang="fr-FR" dirty="0"/>
              <a:t>Dosage par titrage</a:t>
            </a:r>
          </a:p>
          <a:p>
            <a:pPr lvl="1"/>
            <a:r>
              <a:rPr lang="fr-FR" dirty="0"/>
              <a:t>Identification</a:t>
            </a:r>
          </a:p>
          <a:p>
            <a:pPr lvl="1"/>
            <a:r>
              <a:rPr lang="fr-FR" dirty="0"/>
              <a:t>Contrôle eau hémodialyse</a:t>
            </a:r>
          </a:p>
          <a:p>
            <a:pPr lvl="1"/>
            <a:r>
              <a:rPr lang="fr-FR" dirty="0"/>
              <a:t>Dosage au photomètre de flamme</a:t>
            </a:r>
          </a:p>
          <a:p>
            <a:pPr lvl="1"/>
            <a:r>
              <a:rPr lang="fr-FR" dirty="0"/>
              <a:t>Dosage à l’osmomètre</a:t>
            </a:r>
          </a:p>
          <a:p>
            <a:pPr lvl="1"/>
            <a:r>
              <a:rPr lang="fr-FR" dirty="0"/>
              <a:t>Titre alcool / densité</a:t>
            </a:r>
          </a:p>
          <a:p>
            <a:pPr lvl="1"/>
            <a:r>
              <a:rPr lang="fr-FR" dirty="0"/>
              <a:t>Tests organoleptiques</a:t>
            </a:r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50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Identification des dangers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u="sng" dirty="0" smtClean="0"/>
              <a:t>Répartition des dangers</a:t>
            </a:r>
            <a:r>
              <a:rPr lang="fr-FR" dirty="0" smtClean="0"/>
              <a:t> :</a:t>
            </a:r>
          </a:p>
          <a:p>
            <a:pPr lvl="1">
              <a:buClrTx/>
            </a:pPr>
            <a:endParaRPr lang="fr-FR" dirty="0"/>
          </a:p>
          <a:p>
            <a:pPr lvl="1">
              <a:buClrTx/>
            </a:pPr>
            <a:endParaRPr lang="fr-FR" dirty="0" smtClean="0"/>
          </a:p>
          <a:p>
            <a:pPr lvl="1">
              <a:buClrTx/>
            </a:pPr>
            <a:endParaRPr lang="fr-FR" dirty="0"/>
          </a:p>
          <a:p>
            <a:pPr lvl="1">
              <a:buClrTx/>
            </a:pPr>
            <a:endParaRPr lang="fr-FR" dirty="0" smtClean="0"/>
          </a:p>
          <a:p>
            <a:pPr lvl="1">
              <a:buClrTx/>
            </a:pPr>
            <a:endParaRPr lang="fr-FR" dirty="0"/>
          </a:p>
          <a:p>
            <a:pPr lvl="1">
              <a:buClrTx/>
            </a:pPr>
            <a:endParaRPr lang="fr-FR" dirty="0" smtClean="0"/>
          </a:p>
          <a:p>
            <a:pPr lvl="1">
              <a:buClrTx/>
            </a:pPr>
            <a:endParaRPr lang="fr-FR" dirty="0" smtClean="0"/>
          </a:p>
          <a:p>
            <a:pPr lvl="1">
              <a:buClrTx/>
            </a:pPr>
            <a:endParaRPr lang="fr-FR" dirty="0" smtClean="0"/>
          </a:p>
          <a:p>
            <a:pPr lvl="1">
              <a:buClrTx/>
            </a:pPr>
            <a:endParaRPr lang="fr-FR" dirty="0" smtClean="0"/>
          </a:p>
          <a:p>
            <a:pPr lvl="1">
              <a:buClrTx/>
            </a:pPr>
            <a:endParaRPr lang="fr-FR" dirty="0" smtClean="0"/>
          </a:p>
          <a:p>
            <a:pPr lvl="1"/>
            <a:r>
              <a:rPr lang="fr-FR" u="sng" dirty="0"/>
              <a:t>Dangers principaux</a:t>
            </a:r>
            <a:r>
              <a:rPr lang="fr-FR" dirty="0"/>
              <a:t> :</a:t>
            </a:r>
          </a:p>
          <a:p>
            <a:pPr lvl="2"/>
            <a:r>
              <a:rPr lang="fr-FR" dirty="0"/>
              <a:t>Local oculaire et cutané (irritations, brûlures chimiques …)</a:t>
            </a:r>
          </a:p>
          <a:p>
            <a:pPr lvl="2"/>
            <a:r>
              <a:rPr lang="fr-FR" dirty="0"/>
              <a:t>Systémique par ingestion (exposition par ingestion indirecte</a:t>
            </a:r>
            <a:r>
              <a:rPr lang="fr-FR" dirty="0" smtClean="0"/>
              <a:t>)</a:t>
            </a:r>
            <a:endParaRPr lang="fr-FR" dirty="0"/>
          </a:p>
          <a:p>
            <a:pPr lvl="1">
              <a:buClrTx/>
            </a:pPr>
            <a:r>
              <a:rPr lang="fr-FR" dirty="0"/>
              <a:t>30 produits </a:t>
            </a:r>
            <a:r>
              <a:rPr lang="fr-FR" dirty="0" smtClean="0"/>
              <a:t>CMR </a:t>
            </a:r>
            <a:r>
              <a:rPr lang="fr-FR" dirty="0"/>
              <a:t>dont 11 de catégorie 1A et </a:t>
            </a:r>
            <a:r>
              <a:rPr lang="fr-FR" dirty="0" smtClean="0"/>
              <a:t>1B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smtClean="0">
                <a:sym typeface="Wingdings"/>
              </a:rPr>
              <a:t> </a:t>
            </a:r>
            <a:r>
              <a:rPr lang="fr-FR" dirty="0" smtClean="0"/>
              <a:t>Réflexion </a:t>
            </a:r>
            <a:r>
              <a:rPr lang="fr-FR" dirty="0"/>
              <a:t>de substitution (hors </a:t>
            </a:r>
            <a:r>
              <a:rPr lang="fr-FR" dirty="0" smtClean="0"/>
              <a:t>principes actifs)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24136" cy="62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7" y="1628800"/>
            <a:ext cx="6360595" cy="305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2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Evaluation des risques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Répartition </a:t>
            </a:r>
            <a:r>
              <a:rPr lang="fr-FR" u="sng" dirty="0"/>
              <a:t>des </a:t>
            </a:r>
            <a:r>
              <a:rPr lang="fr-FR" u="sng" dirty="0" smtClean="0"/>
              <a:t>niveaux de risques</a:t>
            </a:r>
            <a:r>
              <a:rPr lang="fr-FR" dirty="0" smtClean="0"/>
              <a:t>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ClrTx/>
              <a:buNone/>
            </a:pPr>
            <a:endParaRPr lang="fr-FR" sz="2000" dirty="0" smtClean="0">
              <a:sym typeface="Wingdings"/>
            </a:endParaRPr>
          </a:p>
          <a:p>
            <a:pPr marL="0" indent="0">
              <a:buClrTx/>
              <a:buNone/>
            </a:pPr>
            <a:endParaRPr lang="fr-FR" sz="2000" dirty="0" smtClean="0">
              <a:sym typeface="Wingdings"/>
            </a:endParaRPr>
          </a:p>
          <a:p>
            <a:pPr marL="2066925" lvl="1" indent="-447675"/>
            <a:r>
              <a:rPr lang="fr-FR" sz="2400" dirty="0"/>
              <a:t>Risques bien maitrisés dans l’ensemble</a:t>
            </a:r>
          </a:p>
          <a:p>
            <a:pPr marL="2066925" lvl="1" indent="-447675"/>
            <a:r>
              <a:rPr lang="fr-FR" sz="2400" dirty="0"/>
              <a:t>Risque par inhalation majoritaire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911" y="116632"/>
            <a:ext cx="82858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2132855"/>
            <a:ext cx="5289454" cy="237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2" y="1791575"/>
            <a:ext cx="3296034" cy="257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7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3. Plan d’actions</a:t>
            </a:r>
            <a:endParaRPr lang="fr-FR" dirty="0"/>
          </a:p>
        </p:txBody>
      </p:sp>
      <p:graphicFrame>
        <p:nvGraphicFramePr>
          <p:cNvPr id="7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478132"/>
              </p:ext>
            </p:extLst>
          </p:nvPr>
        </p:nvGraphicFramePr>
        <p:xfrm>
          <a:off x="107503" y="980730"/>
          <a:ext cx="8953269" cy="5688629"/>
        </p:xfrm>
        <a:graphic>
          <a:graphicData uri="http://schemas.openxmlformats.org/drawingml/2006/table">
            <a:tbl>
              <a:tblPr firstRow="1" firstCol="1" bandRow="1"/>
              <a:tblGrid>
                <a:gridCol w="465105"/>
                <a:gridCol w="2127184"/>
                <a:gridCol w="504056"/>
                <a:gridCol w="5856924"/>
              </a:tblGrid>
              <a:tr h="619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Degré de priorité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vert="vert270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Préconisations</a:t>
                      </a:r>
                      <a:endParaRPr lang="fr-FR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Degré de priorité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vert="vert27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Actions de prévention</a:t>
                      </a:r>
                      <a:endParaRPr lang="fr-FR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9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</a:rPr>
                        <a:t>Mieux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</a:rPr>
                        <a:t> p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</a:rPr>
                        <a:t>révenir et suivre l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</a:rPr>
                        <a:t>es expositions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Interdire l’utilisation de produits R1A et R1B </a:t>
                      </a: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par des femmes enceintes et/ou allaitantes</a:t>
                      </a: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Mettre en place des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fiches d’exposition du personnel </a:t>
                      </a: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(pénibilité)</a:t>
                      </a: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379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+mn-lt"/>
                          <a:ea typeface="MS Mincho"/>
                        </a:rPr>
                        <a:t>Homogénéiser le port des protections individuelles</a:t>
                      </a:r>
                      <a:endParaRPr lang="fr-FR" sz="11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Remplacer les masques respiratoires FFP2 par des FFP3 </a:t>
                      </a: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(produits toxiques) lors de l’ouverture des gélules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42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Doter l’ensemble du personnel de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tenues pantalon-tunique manches longues</a:t>
                      </a:r>
                      <a:endParaRPr lang="fr-FR" sz="105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51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Favoriser le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port de gants nitrile </a:t>
                      </a: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lors de la manipulation de produits chimiques dangereux, avec manchettes longues si immersion</a:t>
                      </a: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32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4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Porter les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lunettes de sécurité </a:t>
                      </a: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(en particulier lors de manipulation sans hotte)</a:t>
                      </a: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+mn-lt"/>
                          <a:ea typeface="MS Mincho"/>
                        </a:rPr>
                        <a:t>Renforcer</a:t>
                      </a:r>
                      <a:r>
                        <a:rPr lang="fr-FR" sz="1100" b="1" baseline="0" dirty="0" smtClean="0">
                          <a:effectLst/>
                          <a:latin typeface="+mn-lt"/>
                          <a:ea typeface="MS Mincho"/>
                        </a:rPr>
                        <a:t> les protections collectives</a:t>
                      </a:r>
                      <a:endParaRPr lang="fr-FR" sz="11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Favoriser dès que possible la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manipulation sous hotte</a:t>
                      </a:r>
                      <a:endParaRPr lang="fr-FR" sz="105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0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Avoir une réflexion quant à la possibilité/l’intérêt d’un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poste à pesée ventilé</a:t>
                      </a: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21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  <a:ea typeface="MS Mincho"/>
                        </a:rPr>
                        <a:t>4</a:t>
                      </a:r>
                      <a:endParaRPr lang="fr-FR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+mn-lt"/>
                          <a:ea typeface="MS Mincho"/>
                        </a:rPr>
                        <a:t>Revoir la gestion des déchets avec le prestataire</a:t>
                      </a:r>
                      <a:endParaRPr lang="fr-FR" sz="11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Identifier les différentes filières </a:t>
                      </a: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pour chaque mélange/préparation avec le prestataire de collecte des déchets</a:t>
                      </a: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88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Réaliser une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sensibilisation sur le fonctionnement du circuit d’élimination des déchets </a:t>
                      </a: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avec le prestataire</a:t>
                      </a: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28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Réfléchir quant aux possibilités de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stockage des déchets </a:t>
                      </a: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pour gagner de la place sous la hotte</a:t>
                      </a: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2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  <a:ea typeface="MS Mincho"/>
                        </a:rPr>
                        <a:t>5</a:t>
                      </a:r>
                      <a:endParaRPr lang="fr-FR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+mn-lt"/>
                          <a:ea typeface="MS Mincho"/>
                        </a:rPr>
                        <a:t>Consolider le stockage des produits</a:t>
                      </a:r>
                      <a:endParaRPr lang="fr-FR" sz="11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Acquérir des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armoires de sécurité </a:t>
                      </a: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complémentaires dans la suite du travail de tri et de </a:t>
                      </a:r>
                      <a:r>
                        <a:rPr lang="fr-FR" sz="1050" dirty="0" err="1" smtClean="0">
                          <a:effectLst/>
                          <a:latin typeface="+mn-lt"/>
                          <a:ea typeface="MS Mincho"/>
                        </a:rPr>
                        <a:t>ré-organisation</a:t>
                      </a: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 effectué</a:t>
                      </a: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41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Installer l’ensemble des liqu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ides sur rétention </a:t>
                      </a: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(OK)</a:t>
                      </a: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56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  <a:ea typeface="MS Mincho"/>
                        </a:rPr>
                        <a:t>6</a:t>
                      </a:r>
                      <a:endParaRPr lang="fr-FR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+mn-lt"/>
                          <a:ea typeface="MS Mincho"/>
                        </a:rPr>
                        <a:t>Mettre en place de la sensibilisation/communication sur le risque chimique</a:t>
                      </a:r>
                      <a:endParaRPr lang="fr-FR" sz="11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Réaliser une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sensibilisation au risque chimique </a:t>
                      </a: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pour l’ensemble du personnel concerné</a:t>
                      </a: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7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Mettre en place d’une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signalétique des dangers</a:t>
                      </a:r>
                      <a:r>
                        <a:rPr lang="fr-FR" sz="1050" b="1" baseline="0" dirty="0" smtClean="0">
                          <a:effectLst/>
                          <a:latin typeface="+mn-lt"/>
                          <a:ea typeface="MS Mincho"/>
                        </a:rPr>
                        <a:t> </a:t>
                      </a:r>
                      <a:r>
                        <a:rPr lang="fr-FR" sz="1050" baseline="0" dirty="0" smtClean="0">
                          <a:effectLst/>
                          <a:latin typeface="+mn-lt"/>
                          <a:ea typeface="MS Mincho"/>
                        </a:rPr>
                        <a:t>(pour l’ensemble des laboratoires)</a:t>
                      </a:r>
                      <a:endParaRPr lang="fr-FR" sz="1050" dirty="0" smtClean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6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Intégrer une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partie Santé Sécurité Environnement aux instructions/procédures</a:t>
                      </a: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6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4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Mettre en place un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affichage Santé Sécurité Environnement</a:t>
                      </a: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  <a:ea typeface="MS Mincho"/>
                        </a:rPr>
                        <a:t>7</a:t>
                      </a:r>
                      <a:endParaRPr lang="fr-FR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+mn-lt"/>
                          <a:ea typeface="MS Mincho"/>
                        </a:rPr>
                        <a:t>Améliorer</a:t>
                      </a:r>
                      <a:r>
                        <a:rPr lang="fr-FR" sz="1100" b="1" baseline="0" dirty="0" smtClean="0">
                          <a:effectLst/>
                          <a:latin typeface="+mn-lt"/>
                          <a:ea typeface="MS Mincho"/>
                        </a:rPr>
                        <a:t> la réaction en cas d’urgence</a:t>
                      </a:r>
                      <a:endParaRPr lang="fr-FR" sz="11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Mettre en place un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système de vérification</a:t>
                      </a:r>
                      <a:r>
                        <a:rPr lang="fr-FR" sz="1050" b="1" baseline="0" dirty="0" smtClean="0">
                          <a:effectLst/>
                          <a:latin typeface="+mn-lt"/>
                          <a:ea typeface="MS Mincho"/>
                        </a:rPr>
                        <a:t>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de la douche de sécurité</a:t>
                      </a:r>
                    </a:p>
                  </a:txBody>
                  <a:tcPr marL="23497" marR="2349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2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Génèse</a:t>
            </a:r>
            <a:r>
              <a:rPr lang="fr-FR" dirty="0" smtClean="0"/>
              <a:t> ORSOSA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altLang="fr-FR" sz="2600" dirty="0"/>
              <a:t>Cohorte nationale (2006/2008) d’environ 4000 soignants (IDE, AS) financée par la CNRACL  :</a:t>
            </a:r>
          </a:p>
          <a:p>
            <a:pPr lvl="1">
              <a:lnSpc>
                <a:spcPct val="90000"/>
              </a:lnSpc>
            </a:pPr>
            <a:r>
              <a:rPr lang="fr-FR" altLang="fr-FR" sz="2400" dirty="0"/>
              <a:t> 7 CHU (Grenoble, Bordeaux, Nancy, Toulouse, Limoges, </a:t>
            </a:r>
            <a:r>
              <a:rPr lang="fr-FR" altLang="fr-FR" sz="2400" dirty="0" smtClean="0"/>
              <a:t>Lille </a:t>
            </a:r>
            <a:r>
              <a:rPr lang="fr-FR" altLang="fr-FR" sz="2400" dirty="0"/>
              <a:t>et Strasbourg) </a:t>
            </a:r>
          </a:p>
          <a:p>
            <a:pPr lvl="1">
              <a:lnSpc>
                <a:spcPct val="90000"/>
              </a:lnSpc>
            </a:pPr>
            <a:r>
              <a:rPr lang="fr-FR" altLang="fr-FR" sz="2400" dirty="0"/>
              <a:t>3 secteurs de soin (chirurgie, médecine, urgences / réanimation)</a:t>
            </a:r>
          </a:p>
          <a:p>
            <a:pPr lvl="1">
              <a:lnSpc>
                <a:spcPct val="90000"/>
              </a:lnSpc>
            </a:pPr>
            <a:endParaRPr lang="fr-FR" altLang="fr-FR" sz="2400" dirty="0"/>
          </a:p>
          <a:p>
            <a:pPr>
              <a:lnSpc>
                <a:spcPct val="90000"/>
              </a:lnSpc>
            </a:pPr>
            <a:r>
              <a:rPr lang="fr-FR" altLang="fr-FR" sz="2600" dirty="0">
                <a:solidFill>
                  <a:srgbClr val="45B5C7"/>
                </a:solidFill>
              </a:rPr>
              <a:t>La </a:t>
            </a:r>
            <a:r>
              <a:rPr lang="fr-FR" altLang="fr-FR" sz="2600" b="1" dirty="0">
                <a:solidFill>
                  <a:srgbClr val="45B5C7"/>
                </a:solidFill>
              </a:rPr>
              <a:t>prévention des facteurs de risques</a:t>
            </a:r>
            <a:r>
              <a:rPr lang="fr-FR" altLang="fr-FR" sz="2600" dirty="0">
                <a:solidFill>
                  <a:srgbClr val="45B5C7"/>
                </a:solidFill>
              </a:rPr>
              <a:t> est l’enjeu de cette démarche </a:t>
            </a:r>
            <a:r>
              <a:rPr lang="fr-FR" altLang="fr-FR" sz="2600" b="1" dirty="0">
                <a:solidFill>
                  <a:srgbClr val="45B5C7"/>
                </a:solidFill>
              </a:rPr>
              <a:t>collective</a:t>
            </a:r>
            <a:r>
              <a:rPr lang="fr-FR" altLang="fr-FR" sz="2600" dirty="0">
                <a:solidFill>
                  <a:srgbClr val="45B5C7"/>
                </a:solidFill>
              </a:rPr>
              <a:t> (prévention primaire).</a:t>
            </a:r>
          </a:p>
          <a:p>
            <a:pPr lvl="1">
              <a:lnSpc>
                <a:spcPct val="90000"/>
              </a:lnSpc>
            </a:pPr>
            <a:endParaRPr lang="fr-FR" altLang="fr-FR" sz="2400" b="1" dirty="0" smtClean="0"/>
          </a:p>
          <a:p>
            <a:pPr>
              <a:lnSpc>
                <a:spcPct val="110000"/>
              </a:lnSpc>
            </a:pPr>
            <a:r>
              <a:rPr lang="fr-FR" dirty="0" smtClean="0"/>
              <a:t>Intégration </a:t>
            </a:r>
            <a:r>
              <a:rPr lang="fr-FR" dirty="0"/>
              <a:t>de l’outil dans une </a:t>
            </a:r>
            <a:r>
              <a:rPr lang="fr-FR" b="1" dirty="0"/>
              <a:t>démarche de prévention adaptable et adaptée à chaque unité </a:t>
            </a:r>
            <a:r>
              <a:rPr lang="fr-FR" dirty="0"/>
              <a:t>de travail :</a:t>
            </a:r>
          </a:p>
          <a:p>
            <a:pPr lvl="1">
              <a:lnSpc>
                <a:spcPct val="110000"/>
              </a:lnSpc>
            </a:pPr>
            <a:r>
              <a:rPr lang="fr-FR" b="1" dirty="0"/>
              <a:t>Méthodologie validée et éprouvée au sein d’environ 240 unités de soins et </a:t>
            </a:r>
            <a:r>
              <a:rPr lang="fr-FR" b="1" dirty="0" err="1"/>
              <a:t>médico-techniques</a:t>
            </a:r>
            <a:r>
              <a:rPr lang="fr-FR" dirty="0"/>
              <a:t> de 4 réseaux hospitaliers (CHU et hôpitaux périphériques)</a:t>
            </a:r>
          </a:p>
          <a:p>
            <a:pPr>
              <a:lnSpc>
                <a:spcPct val="90000"/>
              </a:lnSpc>
            </a:pPr>
            <a:endParaRPr lang="fr-FR" altLang="fr-FR" sz="2800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07180"/>
            <a:ext cx="889447" cy="6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232247"/>
          </a:xfrm>
        </p:spPr>
        <p:txBody>
          <a:bodyPr/>
          <a:lstStyle/>
          <a:p>
            <a:r>
              <a:rPr lang="fr-FR" dirty="0" smtClean="0"/>
              <a:t>Intégration des démarches</a:t>
            </a:r>
            <a:br>
              <a:rPr lang="fr-FR" dirty="0" smtClean="0"/>
            </a:br>
            <a:r>
              <a:rPr lang="fr-FR" dirty="0" smtClean="0"/>
              <a:t>dans la dynamique de prévention de l’</a:t>
            </a:r>
            <a:r>
              <a:rPr lang="fr-FR" dirty="0" err="1" smtClean="0"/>
              <a:t>etablissement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683568" y="3548608"/>
            <a:ext cx="7776864" cy="1032520"/>
          </a:xfrm>
        </p:spPr>
        <p:txBody>
          <a:bodyPr>
            <a:normAutofit fontScale="92500"/>
          </a:bodyPr>
          <a:lstStyle/>
          <a:p>
            <a:r>
              <a:rPr lang="fr-FR" sz="3200" dirty="0" smtClean="0"/>
              <a:t>Transposition dans le Document Unique d’Evaluation des Risques Professionnels (DUERP)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72" y="5085184"/>
            <a:ext cx="1826140" cy="1349976"/>
          </a:xfrm>
          <a:prstGeom prst="rect">
            <a:avLst/>
          </a:prstGeom>
        </p:spPr>
      </p:pic>
      <p:pic>
        <p:nvPicPr>
          <p:cNvPr id="8" name="Picture 2" descr="\\exploitation.chug.alp\FLDRDR$\FRCHUG8\morange\My Documents\_RISQUE CHIMIQUE\ChimiRisk\Développement de l'application\Logo\GIFlogoColorLarge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8" b="18478"/>
          <a:stretch/>
        </p:blipFill>
        <p:spPr bwMode="auto">
          <a:xfrm>
            <a:off x="5292080" y="5085184"/>
            <a:ext cx="3168352" cy="12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8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Intégration des démarches dans le Document Unique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Alimentation</a:t>
            </a:r>
            <a:r>
              <a:rPr lang="fr-FR" dirty="0" smtClean="0"/>
              <a:t> </a:t>
            </a:r>
            <a:r>
              <a:rPr lang="fr-FR" b="1" dirty="0" smtClean="0"/>
              <a:t>des différentes thématiques du Document Unique </a:t>
            </a:r>
            <a:r>
              <a:rPr lang="fr-FR" dirty="0" smtClean="0"/>
              <a:t>d’Evaluation des Risques Professionnels par les démarches de prévention ORSOSA et </a:t>
            </a:r>
            <a:r>
              <a:rPr lang="fr-FR" dirty="0" err="1" smtClean="0"/>
              <a:t>ChimiRisk</a:t>
            </a:r>
            <a:r>
              <a:rPr lang="fr-FR" dirty="0" smtClean="0"/>
              <a:t> (transposition des données) :</a:t>
            </a:r>
          </a:p>
          <a:p>
            <a:endParaRPr lang="fr-FR" dirty="0"/>
          </a:p>
        </p:txBody>
      </p:sp>
      <p:pic>
        <p:nvPicPr>
          <p:cNvPr id="4" name="Picture 4" descr="\\exploitation.chug.alp\FLDRDR$\FRCHUG8\morange\My Documents\ERC\Application internet\Développement de l'application\Logo\GIFlogoColorSmall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5" b="14954"/>
          <a:stretch/>
        </p:blipFill>
        <p:spPr bwMode="auto">
          <a:xfrm>
            <a:off x="323528" y="4871822"/>
            <a:ext cx="1646332" cy="664574"/>
          </a:xfrm>
          <a:prstGeom prst="rect">
            <a:avLst/>
          </a:prstGeom>
          <a:noFill/>
          <a:extLst/>
        </p:spPr>
      </p:pic>
      <p:sp>
        <p:nvSpPr>
          <p:cNvPr id="5" name="Rectangle à coins arrondis 4"/>
          <p:cNvSpPr/>
          <p:nvPr/>
        </p:nvSpPr>
        <p:spPr>
          <a:xfrm rot="5400000">
            <a:off x="6691122" y="3790479"/>
            <a:ext cx="514284" cy="12491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Incendie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à coins arrondis 5"/>
          <p:cNvSpPr/>
          <p:nvPr/>
        </p:nvSpPr>
        <p:spPr>
          <a:xfrm rot="5400000">
            <a:off x="6678264" y="4827698"/>
            <a:ext cx="540000" cy="18133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Rayonnement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 rot="5400000">
            <a:off x="4026829" y="5101067"/>
            <a:ext cx="514279" cy="1292362"/>
          </a:xfrm>
          <a:prstGeom prst="roundRect">
            <a:avLst/>
          </a:prstGeom>
          <a:solidFill>
            <a:srgbClr val="92929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Physique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>
          <a:xfrm rot="5400000">
            <a:off x="6691122" y="4333499"/>
            <a:ext cx="514284" cy="1469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Biologique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à coins arrondis 8"/>
          <p:cNvSpPr/>
          <p:nvPr/>
        </p:nvSpPr>
        <p:spPr>
          <a:xfrm rot="5400000">
            <a:off x="6691123" y="2897708"/>
            <a:ext cx="514282" cy="17281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Déplacement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 rot="5400000">
            <a:off x="4026831" y="3766706"/>
            <a:ext cx="514274" cy="1320870"/>
          </a:xfrm>
          <a:prstGeom prst="roundRect">
            <a:avLst/>
          </a:prstGeom>
          <a:solidFill>
            <a:srgbClr val="92929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Chimique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à coins arrondis 10"/>
          <p:cNvSpPr/>
          <p:nvPr/>
        </p:nvSpPr>
        <p:spPr>
          <a:xfrm rot="5400000">
            <a:off x="4026830" y="4265691"/>
            <a:ext cx="514276" cy="1643004"/>
          </a:xfrm>
          <a:prstGeom prst="roundRect">
            <a:avLst/>
          </a:prstGeom>
          <a:solidFill>
            <a:srgbClr val="92929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Manutention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à coins arrondis 11"/>
          <p:cNvSpPr/>
          <p:nvPr/>
        </p:nvSpPr>
        <p:spPr>
          <a:xfrm rot="5400000">
            <a:off x="4024186" y="2828340"/>
            <a:ext cx="519565" cy="1872210"/>
          </a:xfrm>
          <a:prstGeom prst="roundRect">
            <a:avLst/>
          </a:prstGeom>
          <a:solidFill>
            <a:srgbClr val="92929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Organisationnel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6" y="3664188"/>
            <a:ext cx="1079677" cy="79815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059833" y="6319192"/>
            <a:ext cx="51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Catégories de risques du Document Unique</a:t>
            </a:r>
            <a:endParaRPr lang="fr-FR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59833" y="3088124"/>
            <a:ext cx="2448271" cy="3168352"/>
          </a:xfrm>
          <a:prstGeom prst="rect">
            <a:avLst/>
          </a:prstGeom>
          <a:noFill/>
          <a:ln w="12700">
            <a:solidFill>
              <a:srgbClr val="929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 rot="16200000">
            <a:off x="2195736" y="4398007"/>
            <a:ext cx="432048" cy="43204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733129" y="3088124"/>
            <a:ext cx="2430270" cy="3168352"/>
          </a:xfrm>
          <a:prstGeom prst="rect">
            <a:avLst/>
          </a:prstGeom>
          <a:noFill/>
          <a:ln w="12700">
            <a:solidFill>
              <a:srgbClr val="929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3059832" y="256490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Risques évalués</a:t>
            </a:r>
          </a:p>
          <a:p>
            <a:pPr algn="ctr"/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principalement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724128" y="256490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Risques évalués</a:t>
            </a:r>
          </a:p>
          <a:p>
            <a:pPr algn="ctr"/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indirectement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873224"/>
            <a:ext cx="755576" cy="7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Transposition d’ORSOSA dans le DUERP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352928" cy="5688632"/>
          </a:xfrm>
        </p:spPr>
        <p:txBody>
          <a:bodyPr>
            <a:normAutofit/>
          </a:bodyPr>
          <a:lstStyle/>
          <a:p>
            <a:r>
              <a:rPr lang="fr-FR" u="sng" dirty="0" smtClean="0"/>
              <a:t>Contraintes psychologiques et organisationnelles</a:t>
            </a:r>
            <a:r>
              <a:rPr lang="fr-FR" dirty="0" smtClean="0"/>
              <a:t> (CPO):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u="sng" dirty="0" smtClean="0"/>
              <a:t>TMS</a:t>
            </a:r>
            <a:r>
              <a:rPr lang="fr-FR" dirty="0" smtClean="0"/>
              <a:t> :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59143"/>
              </p:ext>
            </p:extLst>
          </p:nvPr>
        </p:nvGraphicFramePr>
        <p:xfrm>
          <a:off x="4520689" y="1630556"/>
          <a:ext cx="4443799" cy="15824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56384"/>
                <a:gridCol w="267335"/>
                <a:gridCol w="720080"/>
              </a:tblGrid>
              <a:tr h="1536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</a:rPr>
                        <a:t>DIMENSION ORSOSA CPO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1 - Soutien du cadre de santé</a:t>
                      </a:r>
                      <a:endParaRPr lang="fr-FR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-&gt;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8.7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2 - Effectifs suffisants</a:t>
                      </a:r>
                      <a:endParaRPr lang="fr-FR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-&gt;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8.3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3 - Organisation qui permet la communication</a:t>
                      </a:r>
                      <a:endParaRPr lang="fr-FR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-&gt;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8.2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4 - Interruptions dans les tâches</a:t>
                      </a:r>
                      <a:endParaRPr lang="fr-FR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-&gt;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8.5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6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5 - Relations au sein de l’équipe et avec les pharmaciens</a:t>
                      </a:r>
                      <a:endParaRPr lang="fr-FR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-&gt;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8.6 et 8.7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6 - Partage des valeurs du travail</a:t>
                      </a:r>
                      <a:endParaRPr lang="fr-FR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-&gt;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8.11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7 - Soutien de l’administration</a:t>
                      </a:r>
                      <a:endParaRPr lang="fr-FR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-&gt;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8.7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8 - Respect des congés</a:t>
                      </a:r>
                      <a:endParaRPr lang="fr-FR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-&gt;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8.4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5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/>
                          <a:ea typeface="MS Mincho"/>
                        </a:rPr>
                        <a:t>Les scores vont de 3.75 (accord total) à 15 (désaccord total)</a:t>
                      </a: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583139"/>
              </p:ext>
            </p:extLst>
          </p:nvPr>
        </p:nvGraphicFramePr>
        <p:xfrm>
          <a:off x="179512" y="1484784"/>
          <a:ext cx="3672408" cy="2712720"/>
        </p:xfrm>
        <a:graphic>
          <a:graphicData uri="http://schemas.openxmlformats.org/drawingml/2006/table">
            <a:tbl>
              <a:tblPr/>
              <a:tblGrid>
                <a:gridCol w="3672408"/>
              </a:tblGrid>
              <a:tr h="153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8. DANGERS PSYCHOSOCIAUX ET ORGANISATIONNELS</a:t>
                      </a:r>
                      <a:endParaRPr lang="fr-FR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 Autonomie dans le travail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 Information et communication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 Charge de travail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 Horaires de travail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 Interruptions dans le travail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 Relations et soutien (collègue)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 Relations et soutien (hiérarchie)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 Situation de tensions / conflits / violence (famille, patients…)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 Complexité et intensité du travail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8.10 Exigences émotionnelles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8.11 Partage des valeurs de travail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8.12 Situations de changements importants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8.13 Autres facteurs de risques psychosociaux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8.14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Co-activité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8.15 Travail isolé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(hors de portée de vue/de voix)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23498"/>
              </p:ext>
            </p:extLst>
          </p:nvPr>
        </p:nvGraphicFramePr>
        <p:xfrm>
          <a:off x="3779912" y="4941168"/>
          <a:ext cx="4176464" cy="8644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8"/>
                <a:gridCol w="288032"/>
                <a:gridCol w="936104"/>
              </a:tblGrid>
              <a:tr h="1536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</a:rPr>
                        <a:t>DIMENSION ORSOSA TMS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1 - Contrainte de manipulation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-&gt;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3.1</a:t>
                      </a:r>
                      <a:r>
                        <a:rPr lang="fr-FR" sz="1000" baseline="0" dirty="0" smtClean="0">
                          <a:effectLst/>
                          <a:latin typeface="+mn-lt"/>
                          <a:ea typeface="MS Mincho"/>
                        </a:rPr>
                        <a:t> et 3.2</a:t>
                      </a:r>
                      <a:endParaRPr lang="fr-FR" sz="1000" dirty="0" smtClean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2 - Contrainte de manipulation dans l’espace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-&gt;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3.1</a:t>
                      </a:r>
                      <a:r>
                        <a:rPr lang="fr-FR" sz="1000" baseline="0" dirty="0" smtClean="0">
                          <a:effectLst/>
                          <a:latin typeface="+mn-lt"/>
                          <a:ea typeface="MS Mincho"/>
                        </a:rPr>
                        <a:t> et 3.2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3 - Gestes et postures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-&gt;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3.3, 3.4 et 3.5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4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/>
                          <a:ea typeface="MS Mincho"/>
                        </a:rPr>
                        <a:t>Les scores vont de 0 (jamais) à 15 (+ de 20 fois/jours - + de 4h/jour)</a:t>
                      </a: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596336" y="116632"/>
            <a:ext cx="1440160" cy="271264"/>
          </a:xfrm>
          <a:prstGeom prst="rect">
            <a:avLst/>
          </a:prstGeom>
          <a:noFill/>
          <a:ln w="1905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Méthode DUERP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6336" y="459904"/>
            <a:ext cx="1440160" cy="271264"/>
          </a:xfrm>
          <a:prstGeom prst="rect">
            <a:avLst/>
          </a:prstGeom>
          <a:noFill/>
          <a:ln w="19050">
            <a:solidFill>
              <a:srgbClr val="00B04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Méthode ORSOSA</a:t>
            </a:r>
            <a:endParaRPr lang="fr-FR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77354"/>
              </p:ext>
            </p:extLst>
          </p:nvPr>
        </p:nvGraphicFramePr>
        <p:xfrm>
          <a:off x="179512" y="4941168"/>
          <a:ext cx="2880320" cy="1714500"/>
        </p:xfrm>
        <a:graphic>
          <a:graphicData uri="http://schemas.openxmlformats.org/drawingml/2006/table">
            <a:tbl>
              <a:tblPr/>
              <a:tblGrid>
                <a:gridCol w="288032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3. MANUTENTION</a:t>
                      </a:r>
                      <a:r>
                        <a:rPr lang="fr-FR" sz="105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ET EQUIPEMENTS</a:t>
                      </a:r>
                      <a:endParaRPr lang="fr-FR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 Manipulation manuelle de patients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 Manutention manuelle de charges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 Postures de travail contraignantes </a:t>
                      </a:r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prolongées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 Gestes répétitifs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 Gestes </a:t>
                      </a:r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contraignants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 Utilisation d'outils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 Manutention mécanique - engin de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levage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 Utilisation de machines dangereuses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" name="ZoneTexte 43"/>
          <p:cNvSpPr txBox="1"/>
          <p:nvPr/>
        </p:nvSpPr>
        <p:spPr>
          <a:xfrm>
            <a:off x="4448681" y="3356992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68288"/>
            <a:r>
              <a:rPr lang="fr-FR" sz="1400" b="1" dirty="0" smtClean="0"/>
              <a:t>-&gt; </a:t>
            </a:r>
            <a:r>
              <a:rPr lang="fr-FR" sz="1400" b="1" u="sng" dirty="0" smtClean="0"/>
              <a:t>Modulation </a:t>
            </a:r>
            <a:r>
              <a:rPr lang="fr-FR" sz="1400" b="1" u="sng" dirty="0"/>
              <a:t>du score de gravité en fonction de la présence d’une alerte statistique</a:t>
            </a:r>
            <a:r>
              <a:rPr lang="fr-FR" sz="1400" b="1" dirty="0"/>
              <a:t> </a:t>
            </a:r>
            <a:r>
              <a:rPr lang="fr-FR" sz="1400" b="1" dirty="0" smtClean="0"/>
              <a:t>:</a:t>
            </a:r>
          </a:p>
          <a:p>
            <a:pPr marL="4763" lvl="1"/>
            <a:r>
              <a:rPr lang="fr-FR" sz="1400" b="1" dirty="0"/>
              <a:t>	</a:t>
            </a:r>
            <a:r>
              <a:rPr lang="fr-FR" sz="1400" b="1" dirty="0" smtClean="0"/>
              <a:t>2 </a:t>
            </a:r>
            <a:r>
              <a:rPr lang="fr-FR" sz="1400" b="1" dirty="0"/>
              <a:t>: absence </a:t>
            </a:r>
            <a:r>
              <a:rPr lang="fr-FR" sz="1400" b="1" dirty="0" smtClean="0"/>
              <a:t>d’alerte</a:t>
            </a:r>
          </a:p>
          <a:p>
            <a:pPr marL="4763" lvl="1"/>
            <a:r>
              <a:rPr lang="fr-FR" sz="1400" b="1" dirty="0"/>
              <a:t>	</a:t>
            </a:r>
            <a:r>
              <a:rPr lang="fr-FR" sz="1400" b="1" dirty="0" smtClean="0"/>
              <a:t>3 </a:t>
            </a:r>
            <a:r>
              <a:rPr lang="fr-FR" sz="1400" b="1" dirty="0"/>
              <a:t>: présence d’une </a:t>
            </a:r>
            <a:r>
              <a:rPr lang="fr-FR" sz="1400" b="1" dirty="0" smtClean="0"/>
              <a:t>alerte</a:t>
            </a:r>
            <a:endParaRPr lang="fr-FR" sz="1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3707904" y="5877272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68288"/>
            <a:r>
              <a:rPr lang="fr-FR" sz="1400" b="1" dirty="0" smtClean="0"/>
              <a:t>-&gt; </a:t>
            </a:r>
            <a:r>
              <a:rPr lang="fr-FR" sz="1400" b="1" u="sng" dirty="0" smtClean="0"/>
              <a:t>Modulation </a:t>
            </a:r>
            <a:r>
              <a:rPr lang="fr-FR" sz="1400" b="1" u="sng" dirty="0"/>
              <a:t>du score de gravité en fonction </a:t>
            </a:r>
            <a:r>
              <a:rPr lang="fr-FR" sz="1400" b="1" u="sng" dirty="0" smtClean="0"/>
              <a:t>du nombre de personnes exposées</a:t>
            </a:r>
            <a:r>
              <a:rPr lang="fr-FR" sz="1400" b="1" dirty="0" smtClean="0"/>
              <a:t> :</a:t>
            </a:r>
          </a:p>
          <a:p>
            <a:pPr marL="4763" lvl="1"/>
            <a:r>
              <a:rPr lang="fr-FR" sz="1400" b="1" dirty="0"/>
              <a:t>	4</a:t>
            </a:r>
            <a:r>
              <a:rPr lang="fr-FR" sz="1400" b="1" dirty="0" smtClean="0"/>
              <a:t> </a:t>
            </a:r>
            <a:r>
              <a:rPr lang="fr-FR" sz="1400" b="1" dirty="0"/>
              <a:t>: </a:t>
            </a:r>
            <a:r>
              <a:rPr lang="fr-FR" sz="1400" b="1" dirty="0" smtClean="0"/>
              <a:t>1 seule personne exposée</a:t>
            </a:r>
          </a:p>
          <a:p>
            <a:pPr marL="4763" lvl="1"/>
            <a:r>
              <a:rPr lang="fr-FR" sz="1400" b="1" dirty="0"/>
              <a:t>	5</a:t>
            </a:r>
            <a:r>
              <a:rPr lang="fr-FR" sz="1400" b="1" dirty="0" smtClean="0"/>
              <a:t> </a:t>
            </a:r>
            <a:r>
              <a:rPr lang="fr-FR" sz="1400" b="1" dirty="0"/>
              <a:t>: </a:t>
            </a:r>
            <a:r>
              <a:rPr lang="fr-FR" sz="1400" b="1" dirty="0" smtClean="0"/>
              <a:t>plusieurs personnes exposées</a:t>
            </a:r>
            <a:endParaRPr lang="fr-FR" sz="1400" b="1" dirty="0"/>
          </a:p>
        </p:txBody>
      </p:sp>
      <p:sp>
        <p:nvSpPr>
          <p:cNvPr id="47" name="Double flèche horizontale 46"/>
          <p:cNvSpPr/>
          <p:nvPr/>
        </p:nvSpPr>
        <p:spPr>
          <a:xfrm>
            <a:off x="3975239" y="2276872"/>
            <a:ext cx="452745" cy="2880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Double flèche horizontale 48"/>
          <p:cNvSpPr/>
          <p:nvPr/>
        </p:nvSpPr>
        <p:spPr>
          <a:xfrm>
            <a:off x="3203848" y="5229200"/>
            <a:ext cx="452745" cy="2880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0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 au Laboratoire de Contrôle Qualité (LCQ)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352928" cy="5472608"/>
          </a:xfrm>
        </p:spPr>
        <p:txBody>
          <a:bodyPr/>
          <a:lstStyle/>
          <a:p>
            <a:r>
              <a:rPr lang="fr-FR" u="sng" dirty="0" smtClean="0"/>
              <a:t>ORSOSA -&gt; DUERP</a:t>
            </a:r>
            <a:r>
              <a:rPr lang="fr-FR" dirty="0" smtClean="0"/>
              <a:t> :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580830"/>
              </p:ext>
            </p:extLst>
          </p:nvPr>
        </p:nvGraphicFramePr>
        <p:xfrm>
          <a:off x="251520" y="1640592"/>
          <a:ext cx="8712968" cy="51727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40360"/>
                <a:gridCol w="648072"/>
                <a:gridCol w="504056"/>
                <a:gridCol w="432048"/>
                <a:gridCol w="3168352"/>
                <a:gridCol w="720080"/>
              </a:tblGrid>
              <a:tr h="1778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Questionnaire sur les contraintes psychologiques et organisationnelles [CPO]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Catégorie 8 </a:t>
                      </a:r>
                      <a:r>
                        <a:rPr lang="fr-FR" sz="1050" b="1" baseline="0" dirty="0" smtClean="0">
                          <a:effectLst/>
                          <a:latin typeface="+mn-lt"/>
                          <a:ea typeface="MS Mincho"/>
                        </a:rPr>
                        <a:t>: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Dangers psychosociaux</a:t>
                      </a:r>
                      <a:r>
                        <a:rPr lang="fr-FR" sz="1050" b="1" baseline="0" dirty="0" smtClean="0">
                          <a:effectLst/>
                          <a:latin typeface="+mn-lt"/>
                          <a:ea typeface="MS Mincho"/>
                        </a:rPr>
                        <a:t> et organisationnels</a:t>
                      </a:r>
                      <a:endParaRPr lang="fr-FR" sz="105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16192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r>
                        <a:rPr lang="fr-FR" sz="105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Dimension</a:t>
                      </a:r>
                      <a:endParaRPr lang="fr-FR" sz="11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PPh/Technicien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Sous-catégorie de danger 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Niveau de gravité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5367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1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Score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Alerte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1" dirty="0" smtClean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1 - Soutien du cadre de santé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9,58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 !!! 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 Relations et soutien (hiérarchie)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2 - Effectifs suffisants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13,13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 !!! 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 Charge de travail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3 - Organisation qui permet la communication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9,25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 Information et communication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4 - Interruptions dans les tâches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10,83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 !!! 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 Interruptions dans le travail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5 - Relations au sein de l’équipe et avec les pharmaciens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7,08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8.6 et 8.7 Relations et soutien (collègue et hiérarchie)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6 - Partage des valeurs du travail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3,75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8.11 Partage des valeurs de travail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7 - Soutien de l’administration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15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 !!! 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 Relations et soutien (hiérarchie)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8 - Respect des congés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11,25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 !!! 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 Horaires de travail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36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/>
                          <a:ea typeface="MS Mincho"/>
                        </a:rPr>
                        <a:t>Les scores vont de 3.75 (accord total) à 15 (désaccord total)</a:t>
                      </a: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Questionnaire sur les contraintes </a:t>
                      </a:r>
                      <a:r>
                        <a:rPr lang="fr-FR" sz="105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bio-mécaniques</a:t>
                      </a:r>
                      <a:endParaRPr lang="fr-FR" sz="105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 </a:t>
                      </a:r>
                      <a:r>
                        <a:rPr lang="fr-F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(évaluation risques de troubles musculo-squelettiques [TMS])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Catégorie 4 </a:t>
                      </a:r>
                      <a:r>
                        <a:rPr lang="fr-FR" sz="1050" b="1" baseline="0" dirty="0" smtClean="0">
                          <a:effectLst/>
                          <a:latin typeface="+mn-lt"/>
                          <a:ea typeface="MS Mincho"/>
                        </a:rPr>
                        <a:t>: 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Manutention</a:t>
                      </a:r>
                      <a:r>
                        <a:rPr lang="fr-FR" sz="1050" b="1" baseline="0" dirty="0" smtClean="0">
                          <a:effectLst/>
                          <a:latin typeface="+mn-lt"/>
                          <a:ea typeface="MS Mincho"/>
                        </a:rPr>
                        <a:t> et équipements de travail</a:t>
                      </a:r>
                      <a:endParaRPr lang="fr-FR" sz="1050" b="1" dirty="0" smtClean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16192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r>
                        <a:rPr lang="fr-FR" sz="105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Dimension</a:t>
                      </a:r>
                      <a:endParaRPr lang="fr-FR" sz="11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PPh</a:t>
                      </a: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/Technicien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Sous-catégorie de danger 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MS Mincho"/>
                        </a:rPr>
                        <a:t>Niveau de gravité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5367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1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Score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Alerte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1" dirty="0" smtClean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55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1 - Contrainte de manipulation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7,5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 et 3.2 Manipulation manuelle (patients, charges)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5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2 - Contrainte de manipulation dans l’espace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1,67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 et 3.2 Manipulation manuelle (patients, charges)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5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3 - Gestes et postures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5,83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3.3, 3.4 et 3.5 Postures de travail contraignantes prolongées, gestes répétitifs et contraignants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MS Mincho"/>
                        </a:rPr>
                        <a:t>5</a:t>
                      </a: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/>
                          <a:ea typeface="MS Mincho"/>
                        </a:rPr>
                        <a:t>Les scores vont de 0 (jamais) à 15 (+ de 20 fois/jours - + de 4h/jour)</a:t>
                      </a: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05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Questionnaire de l’Echelle de Borg </a:t>
                      </a:r>
                      <a:r>
                        <a:rPr lang="fr-FR" sz="105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 </a:t>
                      </a:r>
                      <a:r>
                        <a:rPr lang="fr-F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évaluation de l’intensité de la charge de travail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192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r>
                        <a:rPr lang="fr-FR" sz="105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Dimension</a:t>
                      </a:r>
                      <a:endParaRPr lang="fr-FR" sz="11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PPh</a:t>
                      </a: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/Technicien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1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Score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Alerte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1 - Borg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13,67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7950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/>
                          <a:ea typeface="MS Mincho"/>
                        </a:rPr>
                        <a:t>Les scores vont de 6 (pas du tout d’effort) à 20 (épuisant)</a:t>
                      </a: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B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300192" y="6398096"/>
            <a:ext cx="1440160" cy="271264"/>
          </a:xfrm>
          <a:prstGeom prst="rect">
            <a:avLst/>
          </a:prstGeom>
          <a:noFill/>
          <a:ln w="1905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Méthode DUERP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0192" y="6021288"/>
            <a:ext cx="1440160" cy="271264"/>
          </a:xfrm>
          <a:prstGeom prst="rect">
            <a:avLst/>
          </a:prstGeom>
          <a:noFill/>
          <a:ln w="19050">
            <a:solidFill>
              <a:srgbClr val="00B04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Méthode ORSOSA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4" name="Flèche courbée vers le bas 3"/>
          <p:cNvSpPr/>
          <p:nvPr/>
        </p:nvSpPr>
        <p:spPr>
          <a:xfrm>
            <a:off x="4283968" y="980728"/>
            <a:ext cx="1152128" cy="432048"/>
          </a:xfrm>
          <a:prstGeom prst="curved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862" y="897105"/>
            <a:ext cx="8863656" cy="59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Transposition de </a:t>
            </a:r>
            <a:r>
              <a:rPr lang="fr-FR" dirty="0" err="1" smtClean="0"/>
              <a:t>ChimiRisk</a:t>
            </a:r>
            <a:r>
              <a:rPr lang="fr-FR" dirty="0" smtClean="0"/>
              <a:t> dans le DUERP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9512" y="1124744"/>
            <a:ext cx="4824536" cy="1152128"/>
          </a:xfrm>
          <a:prstGeom prst="rect">
            <a:avLst/>
          </a:prstGeom>
          <a:noFill/>
          <a:ln w="1905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79512" y="2564904"/>
            <a:ext cx="4824536" cy="1008112"/>
          </a:xfrm>
          <a:prstGeom prst="rect">
            <a:avLst/>
          </a:prstGeom>
          <a:noFill/>
          <a:ln w="1905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94792" y="3861048"/>
            <a:ext cx="7041504" cy="2808312"/>
          </a:xfrm>
          <a:prstGeom prst="rect">
            <a:avLst/>
          </a:prstGeom>
          <a:noFill/>
          <a:ln w="1905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380312" y="2708920"/>
            <a:ext cx="1440160" cy="271264"/>
          </a:xfrm>
          <a:prstGeom prst="rect">
            <a:avLst/>
          </a:prstGeom>
          <a:noFill/>
          <a:ln w="1905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Méthode DUERP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0312" y="3099445"/>
            <a:ext cx="1440160" cy="271264"/>
          </a:xfrm>
          <a:prstGeom prst="rect">
            <a:avLst/>
          </a:prstGeom>
          <a:noFill/>
          <a:ln w="19050">
            <a:solidFill>
              <a:srgbClr val="FFC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Méthode </a:t>
            </a:r>
            <a:r>
              <a:rPr lang="fr-FR" sz="1200" b="1" dirty="0" err="1" smtClean="0">
                <a:solidFill>
                  <a:schemeClr val="tx1"/>
                </a:solidFill>
              </a:rPr>
              <a:t>ChimiRisk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2200" y="1124744"/>
            <a:ext cx="2516658" cy="1152128"/>
          </a:xfrm>
          <a:prstGeom prst="rect">
            <a:avLst/>
          </a:prstGeom>
          <a:noFill/>
          <a:ln w="19050">
            <a:solidFill>
              <a:srgbClr val="FFC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018112" y="2564904"/>
            <a:ext cx="1354088" cy="1008112"/>
          </a:xfrm>
          <a:prstGeom prst="rect">
            <a:avLst/>
          </a:prstGeom>
          <a:noFill/>
          <a:ln w="19050">
            <a:solidFill>
              <a:srgbClr val="FFC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250360" y="3861048"/>
            <a:ext cx="850032" cy="2808312"/>
          </a:xfrm>
          <a:prstGeom prst="rect">
            <a:avLst/>
          </a:prstGeom>
          <a:noFill/>
          <a:ln w="19050">
            <a:solidFill>
              <a:srgbClr val="FFC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532440" y="4689176"/>
            <a:ext cx="324000" cy="3240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532440" y="5217235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8532440" y="5745294"/>
            <a:ext cx="324000" cy="32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8532440" y="6273352"/>
            <a:ext cx="324000" cy="324000"/>
          </a:xfrm>
          <a:prstGeom prst="ellipse">
            <a:avLst/>
          </a:prstGeom>
          <a:solidFill>
            <a:srgbClr val="339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2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 au Laboratoire de Contrôle Qualité (LCQ)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err="1" smtClean="0"/>
              <a:t>ChimiRisk</a:t>
            </a:r>
            <a:r>
              <a:rPr lang="fr-FR" u="sng" dirty="0" smtClean="0"/>
              <a:t> -&gt; DUERP</a:t>
            </a:r>
            <a:r>
              <a:rPr lang="fr-FR" dirty="0" smtClean="0"/>
              <a:t> :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12903" r="23552"/>
          <a:stretch/>
        </p:blipFill>
        <p:spPr bwMode="auto">
          <a:xfrm>
            <a:off x="251519" y="2276872"/>
            <a:ext cx="2743200" cy="220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35777" y="5445224"/>
            <a:ext cx="137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178 produits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2008" y="2060848"/>
            <a:ext cx="3059832" cy="388843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1" t="43936" b="33036"/>
          <a:stretch/>
        </p:blipFill>
        <p:spPr bwMode="auto">
          <a:xfrm>
            <a:off x="1144356" y="4523541"/>
            <a:ext cx="931937" cy="58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58857"/>
              </p:ext>
            </p:extLst>
          </p:nvPr>
        </p:nvGraphicFramePr>
        <p:xfrm>
          <a:off x="3700343" y="1052736"/>
          <a:ext cx="5192137" cy="56527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30016"/>
                <a:gridCol w="530529"/>
                <a:gridCol w="799344"/>
                <a:gridCol w="720080"/>
                <a:gridCol w="1512168"/>
              </a:tblGrid>
              <a:tr h="182094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MS Mincho"/>
                        </a:rPr>
                        <a:t>Catégorie 5 </a:t>
                      </a:r>
                      <a:r>
                        <a:rPr lang="fr-FR" sz="1000" b="1" baseline="0" dirty="0" smtClean="0">
                          <a:effectLst/>
                          <a:latin typeface="+mn-lt"/>
                          <a:ea typeface="MS Mincho"/>
                        </a:rPr>
                        <a:t>: </a:t>
                      </a:r>
                      <a:r>
                        <a:rPr lang="fr-FR" sz="1000" b="1" dirty="0" smtClean="0">
                          <a:effectLst/>
                          <a:latin typeface="+mn-lt"/>
                          <a:ea typeface="MS Mincho"/>
                        </a:rPr>
                        <a:t>Dangers chimiques</a:t>
                      </a:r>
                      <a:endParaRPr lang="fr-FR" sz="10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05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05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05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2593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MS Mincho"/>
                        </a:rPr>
                        <a:t>Sous-catégorie de danger 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MS Mincho"/>
                        </a:rPr>
                        <a:t>Gravité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MS Mincho"/>
                        </a:rPr>
                        <a:t>Fréquence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MS Mincho"/>
                        </a:rPr>
                        <a:t>Maîtrise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MS Mincho"/>
                        </a:rPr>
                        <a:t>Type d’effet / de produit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51305">
                <a:tc rowSpan="1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Substance médicamenteuse</a:t>
                      </a:r>
                      <a:endParaRPr lang="fr-F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Systémique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Local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Systémique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Local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4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Systémique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rowSpan="1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 Produits chimiques de laboratoire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Systémique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Local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Local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Local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Systémique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Local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Local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4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Systémique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 CMR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Médicaments et produits chimiques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5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1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Médicaments et produits chimiques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0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09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MS Mincho"/>
                        </a:rPr>
                        <a:t>3</a:t>
                      </a:r>
                      <a:endParaRPr lang="fr-FR" sz="1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Flèche droite 11"/>
          <p:cNvSpPr/>
          <p:nvPr/>
        </p:nvSpPr>
        <p:spPr>
          <a:xfrm>
            <a:off x="3202099" y="3686975"/>
            <a:ext cx="452745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1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2232247"/>
          </a:xfrm>
        </p:spPr>
        <p:txBody>
          <a:bodyPr/>
          <a:lstStyle/>
          <a:p>
            <a:r>
              <a:rPr lang="fr-FR" dirty="0"/>
              <a:t>plateforme nationale </a:t>
            </a:r>
            <a:r>
              <a:rPr lang="fr-FR" dirty="0" err="1" smtClean="0"/>
              <a:t>Hop’Risk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611560" y="3620616"/>
            <a:ext cx="7920880" cy="10325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3200" dirty="0" smtClean="0"/>
              <a:t>Aide </a:t>
            </a:r>
            <a:r>
              <a:rPr lang="fr-FR" sz="3200" dirty="0"/>
              <a:t>à l’évaluation et à la </a:t>
            </a:r>
            <a:r>
              <a:rPr lang="fr-FR" sz="3200" dirty="0" smtClean="0"/>
              <a:t>prévention</a:t>
            </a:r>
          </a:p>
          <a:p>
            <a:pPr>
              <a:spcBef>
                <a:spcPts val="0"/>
              </a:spcBef>
            </a:pPr>
            <a:r>
              <a:rPr lang="fr-FR" sz="3200" dirty="0" smtClean="0"/>
              <a:t>des </a:t>
            </a:r>
            <a:r>
              <a:rPr lang="fr-FR" sz="3200" dirty="0"/>
              <a:t>risques </a:t>
            </a:r>
            <a:r>
              <a:rPr lang="fr-FR" sz="3200" dirty="0" smtClean="0"/>
              <a:t>professionnels</a:t>
            </a:r>
          </a:p>
          <a:p>
            <a:pPr>
              <a:spcBef>
                <a:spcPts val="0"/>
              </a:spcBef>
            </a:pPr>
            <a:r>
              <a:rPr lang="fr-FR" sz="3200" dirty="0" smtClean="0"/>
              <a:t>dans </a:t>
            </a:r>
            <a:r>
              <a:rPr lang="fr-FR" sz="3200" dirty="0"/>
              <a:t>les établissements de santé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13988"/>
            <a:ext cx="2412358" cy="89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6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la plateforme </a:t>
            </a:r>
            <a:r>
              <a:rPr lang="fr-FR" dirty="0" err="1" smtClean="0"/>
              <a:t>Hop’Risk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424936" cy="5472608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Accompagnement</a:t>
            </a:r>
            <a:r>
              <a:rPr lang="fr-FR" sz="2400" dirty="0" smtClean="0"/>
              <a:t> des établissements à </a:t>
            </a:r>
            <a:r>
              <a:rPr lang="fr-FR" sz="2400" b="1" dirty="0" smtClean="0"/>
              <a:t>développer leur autonomie </a:t>
            </a:r>
            <a:r>
              <a:rPr lang="fr-FR" sz="2400" dirty="0" smtClean="0"/>
              <a:t>en </a:t>
            </a:r>
            <a:r>
              <a:rPr lang="fr-FR" sz="2400" b="1" dirty="0" smtClean="0"/>
              <a:t>prévention des risques professionnels</a:t>
            </a:r>
            <a:r>
              <a:rPr lang="fr-FR" sz="2400" dirty="0" smtClean="0"/>
              <a:t> notamment en les aidant à :</a:t>
            </a:r>
          </a:p>
          <a:p>
            <a:pPr lvl="1">
              <a:spcBef>
                <a:spcPts val="1800"/>
              </a:spcBef>
            </a:pPr>
            <a:r>
              <a:rPr lang="fr-FR" sz="2200" b="1" dirty="0" smtClean="0"/>
              <a:t>Monter en compétences </a:t>
            </a:r>
            <a:r>
              <a:rPr lang="fr-FR" sz="2200" dirty="0" smtClean="0"/>
              <a:t>sur les </a:t>
            </a:r>
            <a:r>
              <a:rPr lang="fr-FR" sz="2200" b="1" dirty="0" smtClean="0"/>
              <a:t>risques prioritaires :</a:t>
            </a:r>
          </a:p>
          <a:p>
            <a:pPr lvl="2"/>
            <a:r>
              <a:rPr lang="fr-FR" sz="2000" dirty="0" smtClean="0"/>
              <a:t>Risques Psycho-Sociaux (RPS) / Contraintes Psycho-Organisationnelles (CPO)</a:t>
            </a:r>
          </a:p>
          <a:p>
            <a:pPr lvl="2"/>
            <a:r>
              <a:rPr lang="fr-FR" sz="2000" dirty="0" smtClean="0"/>
              <a:t>Troubles Musculo-Squelettiques (TMS)</a:t>
            </a:r>
          </a:p>
          <a:p>
            <a:pPr lvl="2"/>
            <a:r>
              <a:rPr lang="fr-FR" sz="2000" dirty="0" smtClean="0"/>
              <a:t>Risque chimique / Cancérogène Mutagène </a:t>
            </a:r>
            <a:r>
              <a:rPr lang="fr-FR" sz="2000" dirty="0" err="1" smtClean="0"/>
              <a:t>Reprotoxique</a:t>
            </a:r>
            <a:r>
              <a:rPr lang="fr-FR" sz="2000" dirty="0" smtClean="0"/>
              <a:t> (CMR)</a:t>
            </a:r>
          </a:p>
          <a:p>
            <a:pPr lvl="1">
              <a:spcBef>
                <a:spcPts val="1800"/>
              </a:spcBef>
            </a:pPr>
            <a:r>
              <a:rPr lang="fr-FR" sz="2200" dirty="0" smtClean="0"/>
              <a:t>Initier une </a:t>
            </a:r>
            <a:r>
              <a:rPr lang="fr-FR" sz="2200" b="1" dirty="0" smtClean="0"/>
              <a:t>dynamique de prévention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Partage de connaissances et d’expériences </a:t>
            </a:r>
            <a:r>
              <a:rPr lang="fr-FR" sz="2400" dirty="0" smtClean="0"/>
              <a:t>entre établissements (journée d’échanges régulière)</a:t>
            </a: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8791" y="1988840"/>
            <a:ext cx="1381939" cy="11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14" y="5234266"/>
            <a:ext cx="1363086" cy="136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93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Plateforme </a:t>
            </a:r>
            <a:r>
              <a:rPr lang="fr-FR" dirty="0" err="1" smtClean="0"/>
              <a:t>Hop’Risk</a:t>
            </a:r>
            <a:endParaRPr lang="fr-FR" dirty="0"/>
          </a:p>
        </p:txBody>
      </p:sp>
      <p:sp>
        <p:nvSpPr>
          <p:cNvPr id="85" name="Espace réservé du contenu 8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fr-FR" sz="2400" b="1" dirty="0" smtClean="0"/>
              <a:t>Accompagnements proposés dans le cadre de la plateforme :</a:t>
            </a:r>
            <a:endParaRPr lang="fr-FR" sz="2400" b="1" dirty="0"/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292080" y="2670011"/>
            <a:ext cx="3707904" cy="11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alt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accompagnement personnalisé en </a:t>
            </a:r>
            <a:r>
              <a:rPr lang="fr-FR" alt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 des </a:t>
            </a:r>
            <a:r>
              <a:rPr lang="fr-FR" alt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besoins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alt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chaque établissement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292081" y="4788768"/>
            <a:ext cx="2913086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+mj-lt"/>
              </a:rPr>
              <a:t>Accompagnement de base (convention)</a:t>
            </a:r>
            <a:endParaRPr lang="fr-FR" sz="1400" b="1" dirty="0">
              <a:latin typeface="+mj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292080" y="5373216"/>
            <a:ext cx="29130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Accompagnement complémentaire (avenant)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583" y="1844824"/>
            <a:ext cx="45365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7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132856"/>
            <a:ext cx="4146061" cy="1800200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b="1" dirty="0" smtClean="0"/>
              <a:t>Julie P</a:t>
            </a:r>
            <a:r>
              <a:rPr lang="fr-FR" sz="2400" b="1" cap="small" dirty="0" smtClean="0"/>
              <a:t>AVILLET</a:t>
            </a:r>
          </a:p>
          <a:p>
            <a:pPr marL="0" lvl="1" indent="0" algn="ctr">
              <a:buNone/>
            </a:pPr>
            <a:r>
              <a:rPr lang="fr-FR" sz="2000" dirty="0" smtClean="0"/>
              <a:t>Psychologue du Travail  / Ergonome</a:t>
            </a:r>
          </a:p>
          <a:p>
            <a:pPr marL="0" lvl="1" indent="0" algn="ctr">
              <a:buNone/>
            </a:pPr>
            <a:r>
              <a:rPr lang="fr-FR" sz="2000" dirty="0" smtClean="0"/>
              <a:t>04 76 76 64 69</a:t>
            </a:r>
          </a:p>
          <a:p>
            <a:pPr marL="0" lvl="1" indent="0" algn="ctr">
              <a:buNone/>
            </a:pPr>
            <a:r>
              <a:rPr lang="fr-FR" sz="2000" dirty="0" smtClean="0">
                <a:solidFill>
                  <a:srgbClr val="0070C0"/>
                </a:solidFill>
                <a:hlinkClick r:id="rId2"/>
              </a:rPr>
              <a:t>jpavillet1@chu-grenoble.fr</a:t>
            </a:r>
            <a:endParaRPr lang="fr-FR" sz="20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\\exploitation.chug.alp\FLDRDR$\FRCHUG8\jpavillet1\My Documents\CHU CH périph\CHU Grenoble\Logo CHUG\logoA-CHU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1039446" cy="97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5619"/>
            <a:ext cx="1635693" cy="60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30" y="3861048"/>
            <a:ext cx="1153186" cy="852493"/>
          </a:xfrm>
          <a:prstGeom prst="rect">
            <a:avLst/>
          </a:prstGeom>
        </p:spPr>
      </p:pic>
      <p:pic>
        <p:nvPicPr>
          <p:cNvPr id="7" name="Picture 4" descr="\\exploitation.chug.alp\FLDRDR$\FRCHUG8\morange\My Documents\ERC\Application internet\Développement de l'application\Logo\GIFlogoColorSmall.gif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5" b="14954"/>
          <a:stretch/>
        </p:blipFill>
        <p:spPr bwMode="auto">
          <a:xfrm>
            <a:off x="5333714" y="3861048"/>
            <a:ext cx="2005492" cy="787463"/>
          </a:xfrm>
          <a:prstGeom prst="rect">
            <a:avLst/>
          </a:prstGeom>
          <a:noFill/>
          <a:extLst/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4644008" y="2132856"/>
            <a:ext cx="3384905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 smtClean="0"/>
              <a:t>Marjorie ORANGE</a:t>
            </a:r>
          </a:p>
          <a:p>
            <a:pPr marL="0" lvl="1" indent="0" algn="ctr">
              <a:buFont typeface="Arial" panose="020B0604020202020204" pitchFamily="34" charset="0"/>
              <a:buNone/>
            </a:pPr>
            <a:r>
              <a:rPr lang="fr-FR" sz="2000" dirty="0" smtClean="0"/>
              <a:t>Ingénieur Hygiène Sécurité</a:t>
            </a:r>
          </a:p>
          <a:p>
            <a:pPr marL="0" lvl="1" indent="0" algn="ctr">
              <a:buFont typeface="Arial" panose="020B0604020202020204" pitchFamily="34" charset="0"/>
              <a:buNone/>
            </a:pPr>
            <a:r>
              <a:rPr lang="fr-FR" sz="2000" dirty="0" smtClean="0"/>
              <a:t>04 76 76 83 36</a:t>
            </a:r>
          </a:p>
          <a:p>
            <a:pPr marL="0" lvl="1" indent="0" algn="ctr">
              <a:buFont typeface="Arial" panose="020B0604020202020204" pitchFamily="34" charset="0"/>
              <a:buNone/>
            </a:pPr>
            <a:r>
              <a:rPr lang="fr-FR" sz="2000" dirty="0" smtClean="0">
                <a:hlinkClick r:id="rId7"/>
              </a:rPr>
              <a:t>morange@chu-grenoble.fr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1242291"/>
            <a:ext cx="8424936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200" i="1" dirty="0" smtClean="0"/>
              <a:t>Pour toute information complémentaire ou demande d’adhésion </a:t>
            </a:r>
          </a:p>
          <a:p>
            <a:pPr algn="ctr">
              <a:lnSpc>
                <a:spcPct val="110000"/>
              </a:lnSpc>
            </a:pPr>
            <a:r>
              <a:rPr lang="fr-FR" sz="2200" i="1" dirty="0" smtClean="0"/>
              <a:t>à la plateforme </a:t>
            </a:r>
            <a:r>
              <a:rPr lang="fr-FR" sz="2200" i="1" dirty="0" err="1" smtClean="0"/>
              <a:t>Hop’Risk</a:t>
            </a:r>
            <a:r>
              <a:rPr lang="fr-FR" sz="2200" i="1" dirty="0" smtClean="0"/>
              <a:t>, n’hésitez pas à nous contacter :</a:t>
            </a:r>
            <a:endParaRPr lang="fr-FR" sz="2200" i="1" dirty="0"/>
          </a:p>
        </p:txBody>
      </p:sp>
      <p:sp>
        <p:nvSpPr>
          <p:cNvPr id="11" name="Rectangle 10"/>
          <p:cNvSpPr/>
          <p:nvPr/>
        </p:nvSpPr>
        <p:spPr>
          <a:xfrm>
            <a:off x="1835696" y="5248071"/>
            <a:ext cx="640871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de Médecine du Travail et de Toxicologie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Professionnelle :</a:t>
            </a:r>
          </a:p>
          <a:p>
            <a:pPr marL="285750" indent="-12700" defTabSz="4508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Pr Régis DE GAUDEMARIS - 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Médecin du Travail</a:t>
            </a: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12700" defTabSz="4508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Pr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Anne MAITRE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Médecin </a:t>
            </a:r>
            <a:r>
              <a:rPr 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Toxicologue</a:t>
            </a:r>
          </a:p>
          <a:p>
            <a:pPr marL="285750" indent="-12700" defTabSz="4508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Dr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Renaud PERSOONS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Pharmacien Toxicologue</a:t>
            </a: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1520" y="1124744"/>
            <a:ext cx="8136904" cy="3744416"/>
          </a:xfrm>
          <a:prstGeom prst="roundRect">
            <a:avLst/>
          </a:prstGeom>
          <a:noFill/>
          <a:ln>
            <a:solidFill>
              <a:srgbClr val="E6E6E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8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ORganisation</a:t>
            </a:r>
            <a:r>
              <a:rPr lang="fr-FR" dirty="0"/>
              <a:t> des </a:t>
            </a:r>
            <a:r>
              <a:rPr lang="fr-FR" dirty="0" err="1"/>
              <a:t>SOins</a:t>
            </a:r>
            <a:r>
              <a:rPr lang="fr-FR" dirty="0"/>
              <a:t> et </a:t>
            </a:r>
            <a:r>
              <a:rPr lang="fr-FR" dirty="0" err="1"/>
              <a:t>SAnté</a:t>
            </a:r>
            <a:r>
              <a:rPr lang="fr-FR" dirty="0"/>
              <a:t> des soignants</a:t>
            </a:r>
          </a:p>
        </p:txBody>
      </p:sp>
      <p:sp>
        <p:nvSpPr>
          <p:cNvPr id="17" name="Espace réservé du contenu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Du diagnostic à la prévention</a:t>
            </a:r>
            <a:endParaRPr lang="fr-FR" dirty="0"/>
          </a:p>
        </p:txBody>
      </p:sp>
      <p:sp>
        <p:nvSpPr>
          <p:cNvPr id="19" name="Espace réservé du contenu 5"/>
          <p:cNvSpPr>
            <a:spLocks/>
          </p:cNvSpPr>
          <p:nvPr/>
        </p:nvSpPr>
        <p:spPr bwMode="auto">
          <a:xfrm>
            <a:off x="98300" y="2698775"/>
            <a:ext cx="3456384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4025" indent="-4540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A6A6A6"/>
              </a:buClr>
              <a:buSzPct val="90000"/>
            </a:pPr>
            <a:r>
              <a:rPr lang="fr-FR" altLang="fr-FR" sz="1800" b="1" dirty="0">
                <a:solidFill>
                  <a:srgbClr val="262626"/>
                </a:solidFill>
                <a:ea typeface="ＭＳ Ｐゴシック" charset="-128"/>
              </a:rPr>
              <a:t>8 dimensions (22 questions – NWI EO)</a:t>
            </a:r>
          </a:p>
          <a:p>
            <a:pPr lvl="1" eaLnBrk="1" hangingPunct="1">
              <a:spcBef>
                <a:spcPts val="600"/>
              </a:spcBef>
              <a:buClr>
                <a:srgbClr val="404040"/>
              </a:buClr>
              <a:buSzPct val="90000"/>
              <a:buFont typeface="Arial" charset="0"/>
              <a:buChar char="•"/>
            </a:pPr>
            <a:r>
              <a:rPr lang="fr-FR" altLang="fr-FR" sz="1600" dirty="0">
                <a:solidFill>
                  <a:srgbClr val="262626"/>
                </a:solidFill>
                <a:ea typeface="ＭＳ Ｐゴシック" charset="-128"/>
              </a:rPr>
              <a:t>Organisation qui permet la communication ;</a:t>
            </a:r>
          </a:p>
          <a:p>
            <a:pPr lvl="1" eaLnBrk="1" hangingPunct="1">
              <a:spcBef>
                <a:spcPts val="600"/>
              </a:spcBef>
              <a:buClr>
                <a:srgbClr val="404040"/>
              </a:buClr>
              <a:buSzPct val="90000"/>
              <a:buFont typeface="Arial" charset="0"/>
              <a:buChar char="•"/>
            </a:pPr>
            <a:r>
              <a:rPr lang="fr-FR" altLang="fr-FR" sz="1600" dirty="0">
                <a:solidFill>
                  <a:srgbClr val="262626"/>
                </a:solidFill>
                <a:ea typeface="ＭＳ Ｐゴシック" charset="-128"/>
              </a:rPr>
              <a:t>Soutien du cadre de santé ; </a:t>
            </a:r>
          </a:p>
          <a:p>
            <a:pPr lvl="1" eaLnBrk="1" hangingPunct="1">
              <a:spcBef>
                <a:spcPts val="600"/>
              </a:spcBef>
              <a:buClr>
                <a:srgbClr val="404040"/>
              </a:buClr>
              <a:buSzPct val="90000"/>
              <a:buFont typeface="Arial" charset="0"/>
              <a:buChar char="•"/>
            </a:pPr>
            <a:r>
              <a:rPr lang="fr-FR" altLang="fr-FR" sz="1600" dirty="0">
                <a:solidFill>
                  <a:srgbClr val="262626"/>
                </a:solidFill>
                <a:ea typeface="ＭＳ Ｐゴシック" charset="-128"/>
              </a:rPr>
              <a:t>Effectifs suffisants ;</a:t>
            </a:r>
          </a:p>
          <a:p>
            <a:pPr lvl="1" eaLnBrk="1" hangingPunct="1">
              <a:spcBef>
                <a:spcPts val="600"/>
              </a:spcBef>
              <a:buClr>
                <a:srgbClr val="404040"/>
              </a:buClr>
              <a:buSzPct val="90000"/>
              <a:buFont typeface="Arial" charset="0"/>
              <a:buChar char="•"/>
            </a:pPr>
            <a:r>
              <a:rPr lang="fr-FR" altLang="fr-FR" sz="1600" dirty="0">
                <a:solidFill>
                  <a:srgbClr val="262626"/>
                </a:solidFill>
                <a:ea typeface="ＭＳ Ｐゴシック" charset="-128"/>
              </a:rPr>
              <a:t>Interruptions dans le travail ;</a:t>
            </a:r>
          </a:p>
          <a:p>
            <a:pPr lvl="1" eaLnBrk="1" hangingPunct="1">
              <a:spcBef>
                <a:spcPts val="600"/>
              </a:spcBef>
              <a:buClr>
                <a:srgbClr val="404040"/>
              </a:buClr>
              <a:buSzPct val="90000"/>
              <a:buFont typeface="Arial" charset="0"/>
              <a:buChar char="•"/>
            </a:pPr>
            <a:r>
              <a:rPr lang="fr-FR" altLang="fr-FR" sz="1600" dirty="0">
                <a:solidFill>
                  <a:srgbClr val="262626"/>
                </a:solidFill>
                <a:ea typeface="ＭＳ Ｐゴシック" charset="-128"/>
              </a:rPr>
              <a:t>Relations au sein de l'équipe soignante et médicale ;</a:t>
            </a:r>
          </a:p>
          <a:p>
            <a:pPr lvl="1" eaLnBrk="1" hangingPunct="1">
              <a:spcBef>
                <a:spcPts val="600"/>
              </a:spcBef>
              <a:buClr>
                <a:srgbClr val="404040"/>
              </a:buClr>
              <a:buSzPct val="90000"/>
              <a:buFont typeface="Arial" charset="0"/>
              <a:buChar char="•"/>
            </a:pPr>
            <a:r>
              <a:rPr lang="fr-FR" altLang="fr-FR" sz="1600" dirty="0">
                <a:solidFill>
                  <a:srgbClr val="262626"/>
                </a:solidFill>
                <a:ea typeface="ＭＳ Ｐゴシック" charset="-128"/>
              </a:rPr>
              <a:t>Partage des valeurs du travail ;</a:t>
            </a:r>
          </a:p>
          <a:p>
            <a:pPr lvl="1" eaLnBrk="1" hangingPunct="1">
              <a:spcBef>
                <a:spcPts val="600"/>
              </a:spcBef>
              <a:buClr>
                <a:srgbClr val="404040"/>
              </a:buClr>
              <a:buSzPct val="90000"/>
              <a:buFont typeface="Arial" charset="0"/>
              <a:buChar char="•"/>
            </a:pPr>
            <a:r>
              <a:rPr lang="fr-FR" altLang="fr-FR" sz="1600" dirty="0">
                <a:solidFill>
                  <a:srgbClr val="262626"/>
                </a:solidFill>
                <a:ea typeface="ＭＳ Ｐゴシック" charset="-128"/>
              </a:rPr>
              <a:t>Soutien de l'administration ;</a:t>
            </a:r>
          </a:p>
          <a:p>
            <a:pPr lvl="1" eaLnBrk="1" hangingPunct="1">
              <a:spcBef>
                <a:spcPts val="600"/>
              </a:spcBef>
              <a:buClr>
                <a:srgbClr val="404040"/>
              </a:buClr>
              <a:buSzPct val="90000"/>
              <a:buFont typeface="Arial" charset="0"/>
              <a:buChar char="•"/>
            </a:pPr>
            <a:r>
              <a:rPr lang="fr-FR" altLang="fr-FR" sz="1600" dirty="0">
                <a:solidFill>
                  <a:srgbClr val="262626"/>
                </a:solidFill>
                <a:ea typeface="ＭＳ Ｐゴシック" charset="-128"/>
              </a:rPr>
              <a:t>Organisation permet le respect des congés ;</a:t>
            </a:r>
          </a:p>
        </p:txBody>
      </p:sp>
      <p:sp>
        <p:nvSpPr>
          <p:cNvPr id="20" name="Espace réservé du contenu 5"/>
          <p:cNvSpPr>
            <a:spLocks/>
          </p:cNvSpPr>
          <p:nvPr/>
        </p:nvSpPr>
        <p:spPr bwMode="auto">
          <a:xfrm>
            <a:off x="3327275" y="2698775"/>
            <a:ext cx="3200400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4025" indent="-4540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§"/>
            </a:pPr>
            <a:r>
              <a:rPr lang="fr-FR" altLang="fr-FR" sz="1800" b="1" dirty="0">
                <a:solidFill>
                  <a:srgbClr val="262626"/>
                </a:solidFill>
                <a:ea typeface="ＭＳ Ｐゴシック" charset="-128"/>
              </a:rPr>
              <a:t>3 dimensions (13 questions – Consensus SALTSA) :</a:t>
            </a:r>
          </a:p>
          <a:p>
            <a:pPr lvl="1" eaLnBrk="1" hangingPunct="1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§"/>
            </a:pPr>
            <a:r>
              <a:rPr lang="fr-FR" altLang="fr-FR" sz="1600" dirty="0">
                <a:solidFill>
                  <a:srgbClr val="262626"/>
                </a:solidFill>
                <a:ea typeface="ＭＳ Ｐゴシック" charset="-128"/>
              </a:rPr>
              <a:t>Manipulation du patient ; </a:t>
            </a:r>
          </a:p>
          <a:p>
            <a:pPr lvl="1" eaLnBrk="1" hangingPunct="1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§"/>
            </a:pPr>
            <a:r>
              <a:rPr lang="fr-FR" altLang="fr-FR" sz="1600" dirty="0">
                <a:solidFill>
                  <a:srgbClr val="262626"/>
                </a:solidFill>
                <a:ea typeface="ＭＳ Ｐゴシック" charset="-128"/>
              </a:rPr>
              <a:t>Manipulation autour du patient ; </a:t>
            </a:r>
          </a:p>
          <a:p>
            <a:pPr lvl="1" eaLnBrk="1" hangingPunct="1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§"/>
            </a:pPr>
            <a:r>
              <a:rPr lang="fr-FR" altLang="fr-FR" sz="1600" dirty="0">
                <a:solidFill>
                  <a:srgbClr val="262626"/>
                </a:solidFill>
                <a:ea typeface="ＭＳ Ｐゴシック" charset="-128"/>
              </a:rPr>
              <a:t>Gestes et postures ;</a:t>
            </a:r>
          </a:p>
        </p:txBody>
      </p:sp>
      <p:sp>
        <p:nvSpPr>
          <p:cNvPr id="21" name="Espace réservé du contenu 5"/>
          <p:cNvSpPr>
            <a:spLocks/>
          </p:cNvSpPr>
          <p:nvPr/>
        </p:nvSpPr>
        <p:spPr bwMode="auto">
          <a:xfrm>
            <a:off x="6321300" y="2701950"/>
            <a:ext cx="2592388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4025" indent="-4540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§"/>
            </a:pPr>
            <a:r>
              <a:rPr lang="fr-FR" altLang="fr-FR" sz="1800" b="1" dirty="0">
                <a:solidFill>
                  <a:srgbClr val="262626"/>
                </a:solidFill>
                <a:ea typeface="ＭＳ Ｐゴシック" charset="-128"/>
              </a:rPr>
              <a:t>1 dimension (scores allant de 6 à 20) :</a:t>
            </a:r>
          </a:p>
          <a:p>
            <a:pPr lvl="1" eaLnBrk="1" hangingPunct="1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§"/>
            </a:pPr>
            <a:r>
              <a:rPr lang="fr-FR" altLang="fr-FR" sz="1600" dirty="0">
                <a:solidFill>
                  <a:srgbClr val="262626"/>
                </a:solidFill>
                <a:ea typeface="ＭＳ Ｐゴシック" charset="-128"/>
              </a:rPr>
              <a:t>Evaluation de l’intensité de la charge </a:t>
            </a:r>
            <a:r>
              <a:rPr lang="fr-FR" altLang="fr-FR" sz="1600" dirty="0" smtClean="0">
                <a:solidFill>
                  <a:srgbClr val="262626"/>
                </a:solidFill>
                <a:ea typeface="ＭＳ Ｐゴシック" charset="-128"/>
              </a:rPr>
              <a:t>physique de </a:t>
            </a:r>
            <a:r>
              <a:rPr lang="fr-FR" altLang="fr-FR" sz="1600" dirty="0">
                <a:solidFill>
                  <a:srgbClr val="262626"/>
                </a:solidFill>
                <a:ea typeface="ＭＳ Ｐゴシック" charset="-128"/>
              </a:rPr>
              <a:t>travail ;</a:t>
            </a:r>
          </a:p>
        </p:txBody>
      </p:sp>
      <p:sp>
        <p:nvSpPr>
          <p:cNvPr id="22" name="Espace réservé du texte 2"/>
          <p:cNvSpPr>
            <a:spLocks/>
          </p:cNvSpPr>
          <p:nvPr/>
        </p:nvSpPr>
        <p:spPr bwMode="auto">
          <a:xfrm>
            <a:off x="220538" y="1772816"/>
            <a:ext cx="31067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None/>
            </a:pPr>
            <a:r>
              <a:rPr lang="fr-FR" altLang="fr-FR" sz="2000" b="1" dirty="0">
                <a:solidFill>
                  <a:srgbClr val="00B050"/>
                </a:solidFill>
                <a:ea typeface="ＭＳ Ｐゴシック" charset="-128"/>
              </a:rPr>
              <a:t>Contraintes Psychologiques et Organisationnelles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None/>
            </a:pPr>
            <a:r>
              <a:rPr lang="fr-FR" altLang="fr-FR" sz="2000" b="1" dirty="0">
                <a:solidFill>
                  <a:srgbClr val="00B050"/>
                </a:solidFill>
                <a:ea typeface="ＭＳ Ｐゴシック" charset="-128"/>
              </a:rPr>
              <a:t>(CPO)</a:t>
            </a:r>
          </a:p>
        </p:txBody>
      </p:sp>
      <p:sp>
        <p:nvSpPr>
          <p:cNvPr id="23" name="Espace réservé du texte 4"/>
          <p:cNvSpPr>
            <a:spLocks/>
          </p:cNvSpPr>
          <p:nvPr/>
        </p:nvSpPr>
        <p:spPr bwMode="auto">
          <a:xfrm>
            <a:off x="3327275" y="1772816"/>
            <a:ext cx="29940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None/>
            </a:pPr>
            <a:r>
              <a:rPr lang="fr-FR" altLang="fr-FR" sz="2000" b="1" dirty="0">
                <a:solidFill>
                  <a:srgbClr val="45B5C7"/>
                </a:solidFill>
                <a:ea typeface="ＭＳ Ｐゴシック" charset="-128"/>
              </a:rPr>
              <a:t>Contraintes mécaniques (TMS</a:t>
            </a:r>
            <a:r>
              <a:rPr lang="fr-FR" altLang="fr-FR" sz="2000" b="1" dirty="0" smtClean="0">
                <a:solidFill>
                  <a:srgbClr val="45B5C7"/>
                </a:solidFill>
                <a:ea typeface="ＭＳ Ｐゴシック" charset="-128"/>
              </a:rPr>
              <a:t>)</a:t>
            </a:r>
            <a:endParaRPr lang="fr-FR" altLang="fr-FR" sz="2000" b="1" dirty="0">
              <a:solidFill>
                <a:srgbClr val="45B5C7"/>
              </a:solidFill>
              <a:ea typeface="ＭＳ Ｐゴシック" charset="-128"/>
            </a:endParaRPr>
          </a:p>
        </p:txBody>
      </p:sp>
      <p:sp>
        <p:nvSpPr>
          <p:cNvPr id="24" name="Espace réservé du texte 2"/>
          <p:cNvSpPr>
            <a:spLocks/>
          </p:cNvSpPr>
          <p:nvPr/>
        </p:nvSpPr>
        <p:spPr bwMode="auto">
          <a:xfrm>
            <a:off x="6527675" y="1772816"/>
            <a:ext cx="24368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None/>
            </a:pPr>
            <a:r>
              <a:rPr lang="fr-FR" altLang="fr-FR" sz="2000" b="1" dirty="0">
                <a:solidFill>
                  <a:srgbClr val="FFCC00"/>
                </a:solidFill>
                <a:ea typeface="ＭＳ Ｐゴシック" charset="-128"/>
              </a:rPr>
              <a:t>Echelle de </a:t>
            </a:r>
            <a:r>
              <a:rPr lang="fr-FR" altLang="fr-FR" sz="2000" b="1" dirty="0" smtClean="0">
                <a:solidFill>
                  <a:srgbClr val="FFCC00"/>
                </a:solidFill>
                <a:ea typeface="ＭＳ Ｐゴシック" charset="-128"/>
              </a:rPr>
              <a:t>Borg</a:t>
            </a:r>
            <a:endParaRPr lang="fr-FR" altLang="fr-FR" sz="2000" b="1" dirty="0">
              <a:solidFill>
                <a:srgbClr val="FFCC00"/>
              </a:solidFill>
              <a:ea typeface="ＭＳ Ｐゴシック" charset="-128"/>
            </a:endParaRPr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forts d’ORSOSA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8534647" cy="57606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/>
              <a:t>Démarche </a:t>
            </a:r>
            <a:r>
              <a:rPr lang="fr-FR" sz="2200" b="1" dirty="0" smtClean="0"/>
              <a:t>dynamique, collective et pluri-professionnelle :</a:t>
            </a:r>
          </a:p>
          <a:p>
            <a:pPr lvl="1">
              <a:lnSpc>
                <a:spcPct val="120000"/>
              </a:lnSpc>
            </a:pPr>
            <a:r>
              <a:rPr lang="fr-FR" sz="1800" dirty="0" smtClean="0"/>
              <a:t>Basée sur </a:t>
            </a:r>
            <a:r>
              <a:rPr lang="fr-FR" sz="1800" b="1" dirty="0" smtClean="0"/>
              <a:t>le vécu</a:t>
            </a:r>
            <a:r>
              <a:rPr lang="fr-FR" sz="1800" dirty="0" smtClean="0"/>
              <a:t> des </a:t>
            </a:r>
            <a:r>
              <a:rPr lang="fr-FR" sz="1800" b="1" dirty="0" smtClean="0"/>
              <a:t>organisations</a:t>
            </a:r>
            <a:r>
              <a:rPr lang="fr-FR" sz="1800" dirty="0" smtClean="0"/>
              <a:t> et </a:t>
            </a:r>
            <a:r>
              <a:rPr lang="fr-FR" sz="1800" b="1" dirty="0" smtClean="0"/>
              <a:t>relations de travail</a:t>
            </a:r>
          </a:p>
          <a:p>
            <a:pPr lvl="1">
              <a:lnSpc>
                <a:spcPct val="120000"/>
              </a:lnSpc>
            </a:pPr>
            <a:r>
              <a:rPr lang="fr-FR" sz="1800" b="1" dirty="0" smtClean="0"/>
              <a:t>Prise en compte du travail réel </a:t>
            </a:r>
            <a:r>
              <a:rPr lang="fr-FR" sz="1800" dirty="0" smtClean="0"/>
              <a:t>via un diagnostic </a:t>
            </a:r>
            <a:r>
              <a:rPr lang="fr-FR" sz="1800" b="1" dirty="0" smtClean="0"/>
              <a:t>rapide</a:t>
            </a:r>
            <a:r>
              <a:rPr lang="fr-FR" sz="1800" dirty="0" smtClean="0"/>
              <a:t> des contraintes</a:t>
            </a:r>
            <a:endParaRPr lang="fr-FR" sz="1800" dirty="0"/>
          </a:p>
          <a:p>
            <a:pPr lvl="1">
              <a:lnSpc>
                <a:spcPct val="120000"/>
              </a:lnSpc>
            </a:pPr>
            <a:r>
              <a:rPr lang="fr-FR" sz="1800" dirty="0" smtClean="0"/>
              <a:t>Mise en valeur des </a:t>
            </a:r>
            <a:r>
              <a:rPr lang="fr-FR" sz="1800" b="1" dirty="0" smtClean="0"/>
              <a:t>points forts</a:t>
            </a:r>
            <a:r>
              <a:rPr lang="fr-FR" sz="1800" dirty="0" smtClean="0"/>
              <a:t> et identification </a:t>
            </a:r>
            <a:r>
              <a:rPr lang="fr-FR" sz="1800" b="1" dirty="0" smtClean="0"/>
              <a:t>des éléments à améliorer</a:t>
            </a:r>
          </a:p>
          <a:p>
            <a:pPr lvl="1">
              <a:lnSpc>
                <a:spcPct val="120000"/>
              </a:lnSpc>
            </a:pPr>
            <a:r>
              <a:rPr lang="fr-FR" sz="1800" b="1" dirty="0"/>
              <a:t>Aide pour la hiérarchie de proximité</a:t>
            </a:r>
            <a:r>
              <a:rPr lang="fr-FR" sz="1800" dirty="0"/>
              <a:t> : 80% des cadres et médecins responsables d’UF recommanderaient ORSOSA à leurs collègues (évaluation nationale</a:t>
            </a:r>
            <a:r>
              <a:rPr lang="fr-FR" sz="1800" dirty="0" smtClean="0"/>
              <a:t>)</a:t>
            </a:r>
            <a:endParaRPr lang="fr-FR" sz="1800" b="1" dirty="0" smtClean="0"/>
          </a:p>
          <a:p>
            <a:pPr>
              <a:spcBef>
                <a:spcPts val="3000"/>
              </a:spcBef>
            </a:pPr>
            <a:r>
              <a:rPr lang="fr-FR" sz="2200" b="1" dirty="0" smtClean="0"/>
              <a:t>Adaptation</a:t>
            </a:r>
            <a:r>
              <a:rPr lang="fr-FR" sz="2200" dirty="0" smtClean="0"/>
              <a:t> de la démarche </a:t>
            </a:r>
            <a:r>
              <a:rPr lang="fr-FR" sz="2200" b="1" dirty="0" smtClean="0"/>
              <a:t>aux besoins et à la spécialité </a:t>
            </a:r>
            <a:r>
              <a:rPr lang="fr-FR" sz="2200" dirty="0" smtClean="0"/>
              <a:t>de l’unité :</a:t>
            </a:r>
          </a:p>
          <a:p>
            <a:pPr lvl="1">
              <a:lnSpc>
                <a:spcPct val="120000"/>
              </a:lnSpc>
            </a:pPr>
            <a:r>
              <a:rPr lang="fr-FR" sz="1800" dirty="0"/>
              <a:t>Développement d’une version de la méthode </a:t>
            </a:r>
            <a:r>
              <a:rPr lang="fr-FR" sz="1800" b="1" dirty="0"/>
              <a:t>adaptée aux services supports aux soins </a:t>
            </a:r>
            <a:r>
              <a:rPr lang="fr-FR" sz="1800" dirty="0"/>
              <a:t>(</a:t>
            </a:r>
            <a:r>
              <a:rPr lang="fr-FR" sz="1800" dirty="0" err="1"/>
              <a:t>médico-techniques</a:t>
            </a:r>
            <a:r>
              <a:rPr lang="fr-FR" sz="1800" dirty="0"/>
              <a:t>…) et </a:t>
            </a:r>
            <a:r>
              <a:rPr lang="fr-FR" sz="1800" dirty="0" smtClean="0"/>
              <a:t>logistiques</a:t>
            </a:r>
          </a:p>
          <a:p>
            <a:pPr>
              <a:spcBef>
                <a:spcPts val="3000"/>
              </a:spcBef>
            </a:pPr>
            <a:r>
              <a:rPr lang="fr-FR" sz="2200" b="1" dirty="0" smtClean="0"/>
              <a:t>Saisie </a:t>
            </a:r>
            <a:r>
              <a:rPr lang="fr-FR" sz="2200" b="1" dirty="0"/>
              <a:t>et traitement </a:t>
            </a:r>
            <a:r>
              <a:rPr lang="fr-FR" sz="2200" dirty="0"/>
              <a:t>des données </a:t>
            </a:r>
            <a:r>
              <a:rPr lang="fr-FR" sz="2200" b="1" dirty="0"/>
              <a:t>facilités</a:t>
            </a:r>
            <a:r>
              <a:rPr lang="fr-FR" sz="2200" dirty="0"/>
              <a:t> via </a:t>
            </a:r>
            <a:r>
              <a:rPr lang="fr-FR" sz="2200" dirty="0" smtClean="0"/>
              <a:t>application internet  : web-logiciel</a:t>
            </a:r>
            <a:r>
              <a:rPr lang="fr-FR" sz="2000" dirty="0" smtClean="0"/>
              <a:t> réalisé </a:t>
            </a:r>
            <a:r>
              <a:rPr lang="fr-FR" sz="2000" dirty="0"/>
              <a:t>avec le soutien financier du FNP de la CNRACL et disponible sur : </a:t>
            </a:r>
            <a:r>
              <a:rPr lang="fr-FR" sz="2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www.orsosa.fr</a:t>
            </a:r>
            <a:endParaRPr lang="fr-FR" sz="2000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24" y="6128982"/>
            <a:ext cx="1561356" cy="68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34280"/>
            <a:ext cx="868511" cy="86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3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Etape de la démarche de prévention ORSOSA</a:t>
            </a:r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2339752" y="2060848"/>
            <a:ext cx="2087999" cy="2592288"/>
            <a:chOff x="2339752" y="1556792"/>
            <a:chExt cx="2087999" cy="2592288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2339752" y="1556792"/>
              <a:ext cx="2087999" cy="2592288"/>
            </a:xfrm>
            <a:prstGeom prst="roundRect">
              <a:avLst/>
            </a:prstGeom>
            <a:solidFill>
              <a:srgbClr val="45B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fr-FR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fr-FR" sz="1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fr-FR" sz="17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Recueil du vécu au travail</a:t>
              </a:r>
            </a:p>
            <a:p>
              <a:pPr algn="ctr"/>
              <a:endParaRPr lang="fr-FR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Picture 3" descr="\\exploitation.chug.alp\FLDRDR$\FRCHUG8\jpavillet1\My Documents\Mes images\31009385-quipe-Mega-Le-mec-x-8-exploitation-d-mont-les-pi-ces-du-puzzle-Rouge-vert-bleu-et-jaune--Banque-d'image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900" y="1700863"/>
              <a:ext cx="1465703" cy="1450800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à coins arrondis 4"/>
          <p:cNvSpPr/>
          <p:nvPr/>
        </p:nvSpPr>
        <p:spPr>
          <a:xfrm>
            <a:off x="107737" y="2060848"/>
            <a:ext cx="2087999" cy="2592288"/>
          </a:xfrm>
          <a:prstGeom prst="roundRect">
            <a:avLst/>
          </a:prstGeom>
          <a:solidFill>
            <a:srgbClr val="00B04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d’un </a:t>
            </a:r>
            <a:r>
              <a:rPr lang="fr-FR" sz="17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</a:t>
            </a:r>
            <a:r>
              <a:rPr lang="fr-FR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sz="17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PILotage</a:t>
            </a:r>
            <a:endParaRPr lang="fr-FR" sz="17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4572000" y="2060848"/>
            <a:ext cx="2087999" cy="2592288"/>
            <a:chOff x="4572000" y="1556792"/>
            <a:chExt cx="2087999" cy="2592288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4572000" y="1556792"/>
              <a:ext cx="2087999" cy="2592288"/>
            </a:xfrm>
            <a:prstGeom prst="roundRect">
              <a:avLst/>
            </a:prstGeom>
            <a:solidFill>
              <a:srgbClr val="92929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fr-FR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Restitutions scores et propositions d’actions</a:t>
              </a:r>
            </a:p>
          </p:txBody>
        </p:sp>
        <p:pic>
          <p:nvPicPr>
            <p:cNvPr id="14" name="Picture 7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544" y="1700808"/>
              <a:ext cx="1450911" cy="1450911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8"/>
          <p:cNvGrpSpPr/>
          <p:nvPr/>
        </p:nvGrpSpPr>
        <p:grpSpPr>
          <a:xfrm>
            <a:off x="6804248" y="2060848"/>
            <a:ext cx="2088231" cy="2592288"/>
            <a:chOff x="6804248" y="1556792"/>
            <a:chExt cx="2088231" cy="2592288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6804248" y="1556792"/>
              <a:ext cx="2088231" cy="2592288"/>
            </a:xfrm>
            <a:prstGeom prst="roundRect">
              <a:avLst/>
            </a:prstGeom>
            <a:solidFill>
              <a:srgbClr val="C2DC5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fr-FR" sz="17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Accompagnement des actions </a:t>
              </a:r>
            </a:p>
            <a:p>
              <a:pPr algn="ctr"/>
              <a:r>
                <a:rPr lang="fr-FR" sz="17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 suivi</a:t>
              </a:r>
            </a:p>
          </p:txBody>
        </p:sp>
        <p:pic>
          <p:nvPicPr>
            <p:cNvPr id="15" name="Picture 8" descr="\\exploitation.chug.alp\FLDRDR$\FRCHUG8\jpavillet1\My Documents\Mes images\541c01bb59d7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963" y="1700863"/>
              <a:ext cx="1450800" cy="1450800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Demi-cadre 8"/>
          <p:cNvSpPr/>
          <p:nvPr/>
        </p:nvSpPr>
        <p:spPr>
          <a:xfrm rot="8088052">
            <a:off x="1816612" y="3193613"/>
            <a:ext cx="602284" cy="602838"/>
          </a:xfrm>
          <a:prstGeom prst="halfFrame">
            <a:avLst/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Demi-cadre 9"/>
          <p:cNvSpPr/>
          <p:nvPr/>
        </p:nvSpPr>
        <p:spPr>
          <a:xfrm rot="8088052">
            <a:off x="4048860" y="3193613"/>
            <a:ext cx="602284" cy="602838"/>
          </a:xfrm>
          <a:prstGeom prst="halfFrame">
            <a:avLst/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Demi-cadre 10"/>
          <p:cNvSpPr/>
          <p:nvPr/>
        </p:nvSpPr>
        <p:spPr>
          <a:xfrm rot="8088052">
            <a:off x="6281108" y="3193613"/>
            <a:ext cx="602284" cy="602838"/>
          </a:xfrm>
          <a:prstGeom prst="halfFrame">
            <a:avLst/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6" y="2210319"/>
            <a:ext cx="1440000" cy="144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Mise en place d’un COPIL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583" y="1412776"/>
            <a:ext cx="5472841" cy="46085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dirty="0"/>
              <a:t>Constitution d’un </a:t>
            </a:r>
            <a:r>
              <a:rPr lang="fr-FR" b="1" dirty="0"/>
              <a:t>comité de pilotage </a:t>
            </a:r>
            <a:r>
              <a:rPr lang="fr-FR" dirty="0"/>
              <a:t>(direction des soins, médecine du travail, direction des ressources humaines, gestion des risques et qualité…) assurant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La </a:t>
            </a:r>
            <a:r>
              <a:rPr lang="fr-FR" b="1" dirty="0"/>
              <a:t>détermination des unités </a:t>
            </a:r>
            <a:r>
              <a:rPr lang="fr-FR" dirty="0" smtClean="0"/>
              <a:t>et </a:t>
            </a:r>
            <a:r>
              <a:rPr lang="fr-FR" b="1" dirty="0"/>
              <a:t>leurs priorités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La </a:t>
            </a:r>
            <a:r>
              <a:rPr lang="fr-FR" b="1" dirty="0"/>
              <a:t>communication institutionnelle </a:t>
            </a:r>
            <a:r>
              <a:rPr lang="fr-FR" dirty="0"/>
              <a:t>de la </a:t>
            </a:r>
            <a:r>
              <a:rPr lang="fr-FR" dirty="0" smtClean="0"/>
              <a:t>démarche :</a:t>
            </a:r>
          </a:p>
          <a:p>
            <a:pPr lvl="2"/>
            <a:r>
              <a:rPr lang="fr-FR" dirty="0" smtClean="0"/>
              <a:t>Aux différentes instances (CHSCT, CME…),</a:t>
            </a:r>
          </a:p>
          <a:p>
            <a:pPr lvl="2"/>
            <a:r>
              <a:rPr lang="fr-FR" dirty="0" smtClean="0"/>
              <a:t>Garant des règles de confidentialité</a:t>
            </a:r>
          </a:p>
          <a:p>
            <a:pPr lvl="2"/>
            <a:r>
              <a:rPr lang="fr-FR" dirty="0" smtClean="0"/>
              <a:t>…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Le </a:t>
            </a:r>
            <a:r>
              <a:rPr lang="fr-FR" b="1" dirty="0"/>
              <a:t>suivi des actions </a:t>
            </a:r>
            <a:r>
              <a:rPr lang="fr-FR" dirty="0"/>
              <a:t>ainsi que de la </a:t>
            </a:r>
            <a:r>
              <a:rPr lang="fr-FR" b="1" dirty="0" smtClean="0"/>
              <a:t>démarche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Détermination d’un </a:t>
            </a:r>
            <a:r>
              <a:rPr lang="fr-FR" b="1" dirty="0" smtClean="0"/>
              <a:t>porteur de projet opérationnel </a:t>
            </a:r>
            <a:r>
              <a:rPr lang="fr-FR" dirty="0" smtClean="0"/>
              <a:t>suivant le </a:t>
            </a:r>
            <a:r>
              <a:rPr lang="fr-FR" b="1" dirty="0" smtClean="0"/>
              <a:t>déploiement dans les unités</a:t>
            </a: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07737" y="1556792"/>
            <a:ext cx="2736071" cy="3744416"/>
          </a:xfrm>
          <a:prstGeom prst="roundRect">
            <a:avLst/>
          </a:prstGeom>
          <a:solidFill>
            <a:srgbClr val="00B04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d’un </a:t>
            </a:r>
            <a:r>
              <a:rPr lang="fr-FR" sz="17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</a:t>
            </a:r>
            <a:r>
              <a:rPr lang="fr-FR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sz="17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PILotage</a:t>
            </a:r>
            <a:endParaRPr lang="fr-FR" sz="17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7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1886946" cy="18869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2. Recueil du vécu au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559" y="1484784"/>
            <a:ext cx="5832881" cy="460851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Passation du </a:t>
            </a:r>
            <a:r>
              <a:rPr lang="fr-FR" b="1" dirty="0"/>
              <a:t>questionnaire anonyme et confidentiel </a:t>
            </a:r>
            <a:r>
              <a:rPr lang="fr-FR" dirty="0"/>
              <a:t>pour les IDE &amp; AS (environ 2 semaines de passation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b="1" dirty="0"/>
              <a:t>Réalisation d’entretiens </a:t>
            </a:r>
            <a:r>
              <a:rPr lang="fr-FR" dirty="0"/>
              <a:t>pour recueillir </a:t>
            </a:r>
            <a:r>
              <a:rPr lang="fr-FR" b="1" dirty="0"/>
              <a:t>le vécu au travail </a:t>
            </a:r>
            <a:r>
              <a:rPr lang="fr-FR" dirty="0"/>
              <a:t>des autres professionnels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b="1" dirty="0"/>
              <a:t>Individuels </a:t>
            </a:r>
            <a:r>
              <a:rPr lang="fr-FR" dirty="0"/>
              <a:t>(cadre de santé, médecin(s) référent(s), rééducateur, psychologue…)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b="1" dirty="0"/>
              <a:t>Collectifs</a:t>
            </a:r>
            <a:r>
              <a:rPr lang="fr-FR" dirty="0"/>
              <a:t> (ASHQ</a:t>
            </a:r>
            <a:r>
              <a:rPr lang="fr-FR" dirty="0" smtClean="0"/>
              <a:t>…)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 smtClean="0"/>
              <a:t>Saisie des scores via un </a:t>
            </a:r>
            <a:r>
              <a:rPr lang="fr-FR" dirty="0" err="1" smtClean="0"/>
              <a:t>weblogiciel</a:t>
            </a:r>
            <a:r>
              <a:rPr lang="fr-FR" dirty="0" smtClean="0"/>
              <a:t> dédié et développé pour la démarche</a:t>
            </a:r>
          </a:p>
          <a:p>
            <a:pPr marL="457200" lvl="1" indent="0">
              <a:buNone/>
            </a:pPr>
            <a:r>
              <a:rPr lang="fr-FR" dirty="0" smtClean="0">
                <a:hlinkClick r:id="rId2"/>
              </a:rPr>
              <a:t>www.orsosa.fr</a:t>
            </a:r>
            <a:r>
              <a:rPr lang="fr-FR" dirty="0" smtClean="0"/>
              <a:t> 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251520" y="1748162"/>
            <a:ext cx="2445251" cy="3048990"/>
            <a:chOff x="2339752" y="1556792"/>
            <a:chExt cx="2087999" cy="2592288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2339752" y="1556792"/>
              <a:ext cx="2087999" cy="2592288"/>
            </a:xfrm>
            <a:prstGeom prst="roundRect">
              <a:avLst/>
            </a:prstGeom>
            <a:solidFill>
              <a:srgbClr val="45B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fr-FR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fr-FR" sz="1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fr-FR" sz="17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Recueil du vécu au travail</a:t>
              </a:r>
            </a:p>
            <a:p>
              <a:pPr algn="ctr"/>
              <a:endParaRPr lang="fr-FR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Picture 3" descr="\\exploitation.chug.alp\FLDRDR$\FRCHUG8\jpavillet1\My Documents\Mes images\31009385-quipe-Mega-Le-mec-x-8-exploitation-d-mont-les-pi-ces-du-puzzle-Rouge-vert-bleu-et-jaune--Banque-d'image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900" y="1822641"/>
              <a:ext cx="1465703" cy="1450800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57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3. Restitution des scores et plan d’actions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1268760"/>
            <a:ext cx="5832881" cy="5112568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Différentes étapes </a:t>
            </a:r>
            <a:r>
              <a:rPr lang="fr-FR" b="1" dirty="0"/>
              <a:t>d’échanges sur les scores</a:t>
            </a:r>
            <a:r>
              <a:rPr lang="fr-FR" dirty="0"/>
              <a:t>, de </a:t>
            </a:r>
            <a:r>
              <a:rPr lang="fr-FR" b="1" dirty="0"/>
              <a:t>réflexion sur l’organisation </a:t>
            </a:r>
            <a:r>
              <a:rPr lang="fr-FR" dirty="0"/>
              <a:t>et </a:t>
            </a:r>
            <a:r>
              <a:rPr lang="fr-FR" b="1" dirty="0"/>
              <a:t>d’élaboration de pistes d’actions :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fr-FR" dirty="0"/>
              <a:t>Hiérarchie de </a:t>
            </a:r>
            <a:r>
              <a:rPr lang="fr-FR" dirty="0" smtClean="0"/>
              <a:t>proximité</a:t>
            </a:r>
            <a:endParaRPr lang="fr-FR" dirty="0"/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fr-FR" dirty="0" smtClean="0"/>
              <a:t>Equipe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fr-FR" dirty="0" smtClean="0"/>
              <a:t>Relecture conjointe du compte-rendu et du plan d’action avec la hiérarchie de proximité et supérieure</a:t>
            </a:r>
            <a:endParaRPr lang="fr-FR" dirty="0"/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fr-FR" dirty="0"/>
              <a:t>Validation </a:t>
            </a:r>
            <a:r>
              <a:rPr lang="fr-FR" dirty="0" smtClean="0"/>
              <a:t>puis priorisation par l’ensemble des </a:t>
            </a:r>
            <a:r>
              <a:rPr lang="fr-FR" dirty="0"/>
              <a:t>professionnels de l’unité de l’état des lieux de l’organisation et des actions de prévention à mettre en place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07504" y="2060848"/>
            <a:ext cx="2749178" cy="3312368"/>
            <a:chOff x="4572000" y="1556792"/>
            <a:chExt cx="2087999" cy="2592288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4572000" y="1556792"/>
              <a:ext cx="2087999" cy="2592288"/>
            </a:xfrm>
            <a:prstGeom prst="roundRect">
              <a:avLst/>
            </a:prstGeom>
            <a:solidFill>
              <a:srgbClr val="92929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fr-FR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Restitutions scores et propositions d’actions</a:t>
              </a:r>
            </a:p>
          </p:txBody>
        </p:sp>
        <p:pic>
          <p:nvPicPr>
            <p:cNvPr id="12" name="Picture 7" descr="Afficher l'image d'origi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544" y="1909212"/>
              <a:ext cx="1450911" cy="1450911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76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4126</TotalTime>
  <Words>3144</Words>
  <Application>Microsoft Office PowerPoint</Application>
  <PresentationFormat>Affichage à l'écran (4:3)</PresentationFormat>
  <Paragraphs>748</Paragraphs>
  <Slides>39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Démarches et outils dédiés à la prévention des risques professionnels dans les établissements de soins</vt:lpstr>
      <vt:lpstr>Démarche de Prévention ORSOSA</vt:lpstr>
      <vt:lpstr>Génèse ORSOSA</vt:lpstr>
      <vt:lpstr>ORganisation des SOins et SAnté des soignants</vt:lpstr>
      <vt:lpstr>Points forts d’ORSOSA</vt:lpstr>
      <vt:lpstr>Etape de la démarche de prévention ORSOSA</vt:lpstr>
      <vt:lpstr>1. Mise en place d’un COPIL</vt:lpstr>
      <vt:lpstr>2. Recueil du vécu au travail</vt:lpstr>
      <vt:lpstr>3. Restitution des scores et plan d’actions</vt:lpstr>
      <vt:lpstr>4. Accompagnement et suivi des actions</vt:lpstr>
      <vt:lpstr>Evaluation nationale de satisfaction ORSOSA</vt:lpstr>
      <vt:lpstr>ChimiRisk</vt:lpstr>
      <vt:lpstr>Application ChimiRisk</vt:lpstr>
      <vt:lpstr>Points forts de ChimiRisk</vt:lpstr>
      <vt:lpstr>Démarche d’évaluation du risque chimique avec ChimiRisk</vt:lpstr>
      <vt:lpstr>1. Identification des dangers</vt:lpstr>
      <vt:lpstr>1. Identification des dangers</vt:lpstr>
      <vt:lpstr>2. Evaluation des risques</vt:lpstr>
      <vt:lpstr>2. Evaluation des risques : Méthode</vt:lpstr>
      <vt:lpstr>3. Rédaction de plans d’action</vt:lpstr>
      <vt:lpstr>4. Surveillance des expositions</vt:lpstr>
      <vt:lpstr>Retour d’Expérience du déploiement d’ORSOSA et de ChimiRisk</vt:lpstr>
      <vt:lpstr>Exemple de déploiement ORSOSA / ChimiRisk</vt:lpstr>
      <vt:lpstr>Déploiement d’ORSOSA</vt:lpstr>
      <vt:lpstr>Déploiement d’ORSOSA</vt:lpstr>
      <vt:lpstr>Déploiement de ChimiRisk</vt:lpstr>
      <vt:lpstr>1. Identification des dangers</vt:lpstr>
      <vt:lpstr>2. Evaluation des risques</vt:lpstr>
      <vt:lpstr>3. Plan d’actions</vt:lpstr>
      <vt:lpstr>Intégration des démarches dans la dynamique de prévention de l’etablissement</vt:lpstr>
      <vt:lpstr>Intégration des démarches dans le Document Unique</vt:lpstr>
      <vt:lpstr>Transposition d’ORSOSA dans le DUERP</vt:lpstr>
      <vt:lpstr>Exemple au Laboratoire de Contrôle Qualité (LCQ)</vt:lpstr>
      <vt:lpstr>Transposition de ChimiRisk dans le DUERP</vt:lpstr>
      <vt:lpstr>Exemple au Laboratoire de Contrôle Qualité (LCQ)</vt:lpstr>
      <vt:lpstr>plateforme nationale Hop’Risk</vt:lpstr>
      <vt:lpstr>Objectifs de la plateforme Hop’Risk</vt:lpstr>
      <vt:lpstr>Plateforme Hop’Risk</vt:lpstr>
      <vt:lpstr>Contacts</vt:lpstr>
    </vt:vector>
  </TitlesOfParts>
  <Company>CHU DE GRENOBLE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Plateforme nationale hospitalière d’aide à l’évaluation et à la prévention des risques professionnels</dc:title>
  <dc:creator>Orange , Marjorie;Pavillet, Julie</dc:creator>
  <cp:lastModifiedBy>Orange , Marjorie</cp:lastModifiedBy>
  <cp:revision>272</cp:revision>
  <cp:lastPrinted>2016-03-15T09:28:51Z</cp:lastPrinted>
  <dcterms:created xsi:type="dcterms:W3CDTF">2016-02-15T13:57:38Z</dcterms:created>
  <dcterms:modified xsi:type="dcterms:W3CDTF">2017-06-06T06:39:21Z</dcterms:modified>
</cp:coreProperties>
</file>